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899" r:id="rId2"/>
    <p:sldId id="856" r:id="rId3"/>
    <p:sldId id="879" r:id="rId4"/>
    <p:sldId id="880" r:id="rId5"/>
    <p:sldId id="896" r:id="rId6"/>
    <p:sldId id="828" r:id="rId7"/>
    <p:sldId id="831" r:id="rId8"/>
    <p:sldId id="901" r:id="rId9"/>
    <p:sldId id="833" r:id="rId10"/>
    <p:sldId id="883" r:id="rId11"/>
    <p:sldId id="837" r:id="rId12"/>
    <p:sldId id="832" r:id="rId13"/>
    <p:sldId id="881" r:id="rId14"/>
    <p:sldId id="882" r:id="rId15"/>
    <p:sldId id="888" r:id="rId16"/>
    <p:sldId id="835" r:id="rId17"/>
    <p:sldId id="897" r:id="rId18"/>
    <p:sldId id="836" r:id="rId19"/>
    <p:sldId id="884" r:id="rId20"/>
    <p:sldId id="885" r:id="rId21"/>
    <p:sldId id="839" r:id="rId22"/>
    <p:sldId id="878" r:id="rId23"/>
    <p:sldId id="873" r:id="rId24"/>
    <p:sldId id="874" r:id="rId25"/>
    <p:sldId id="875" r:id="rId26"/>
    <p:sldId id="876" r:id="rId27"/>
    <p:sldId id="877" r:id="rId28"/>
    <p:sldId id="849" r:id="rId29"/>
    <p:sldId id="850" r:id="rId30"/>
    <p:sldId id="851" r:id="rId31"/>
    <p:sldId id="852" r:id="rId32"/>
    <p:sldId id="886" r:id="rId33"/>
    <p:sldId id="887" r:id="rId34"/>
    <p:sldId id="854" r:id="rId35"/>
    <p:sldId id="855" r:id="rId36"/>
    <p:sldId id="890" r:id="rId37"/>
    <p:sldId id="892" r:id="rId38"/>
    <p:sldId id="893" r:id="rId39"/>
    <p:sldId id="898" r:id="rId40"/>
    <p:sldId id="894" r:id="rId41"/>
    <p:sldId id="895" r:id="rId42"/>
    <p:sldId id="844" r:id="rId43"/>
    <p:sldId id="900" r:id="rId44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99E"/>
    <a:srgbClr val="D03859"/>
    <a:srgbClr val="D6009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93596"/>
  </p:normalViewPr>
  <p:slideViewPr>
    <p:cSldViewPr>
      <p:cViewPr varScale="1">
        <p:scale>
          <a:sx n="139" d="100"/>
          <a:sy n="139" d="100"/>
        </p:scale>
        <p:origin x="2032" y="17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papers\www-tutorial-embedding\pptx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/>
              <a:t>Performance</a:t>
            </a:r>
            <a:r>
              <a:rPr lang="en-US" altLang="zh-CN" sz="1800" baseline="0"/>
              <a:t> comparison in MRR</a:t>
            </a:r>
            <a:endParaRPr lang="en-US" altLang="zh-CN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RW-GCN</c:v>
                </c:pt>
                <c:pt idx="1">
                  <c:v>Visual</c:v>
                </c:pt>
                <c:pt idx="2">
                  <c:v>Annotation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0.326</c:v>
                </c:pt>
                <c:pt idx="1">
                  <c:v>0.0379</c:v>
                </c:pt>
                <c:pt idx="2">
                  <c:v>0.0127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68-4C11-A38C-9AE6BEDD2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653504"/>
        <c:axId val="2135661888"/>
      </c:barChart>
      <c:catAx>
        <c:axId val="213565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661888"/>
        <c:crosses val="autoZero"/>
        <c:auto val="1"/>
        <c:lblAlgn val="ctr"/>
        <c:lblOffset val="100"/>
        <c:noMultiLvlLbl val="0"/>
      </c:catAx>
      <c:valAx>
        <c:axId val="213566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Mean Reciprocal Rank</a:t>
                </a:r>
              </a:p>
            </c:rich>
          </c:tx>
          <c:layout>
            <c:manualLayout>
              <c:xMode val="edge"/>
              <c:yMode val="edge"/>
              <c:x val="0.0256410256410256"/>
              <c:y val="0.158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65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4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4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4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2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3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9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55031"/>
            <a:ext cx="5829300" cy="1102519"/>
          </a:xfrm>
        </p:spPr>
        <p:txBody>
          <a:bodyPr>
            <a:noAutofit/>
          </a:bodyPr>
          <a:lstStyle>
            <a:lvl1pPr>
              <a:defRPr sz="4400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9570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F7B-9F86-024A-8ECB-183227A75736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5032726"/>
            <a:ext cx="4191000" cy="110774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11A4-A4FA-AB47-8301-D43A06045D3B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56" y="5045700"/>
            <a:ext cx="6858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33775" y="1266325"/>
            <a:ext cx="639045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96E4-2654-4246-BEDD-1B30413CE5AB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8650" y="342900"/>
            <a:ext cx="5772150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301377" y="1037273"/>
            <a:ext cx="6258572" cy="167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49"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3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4640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345178" y="783808"/>
            <a:ext cx="6172646" cy="288036"/>
          </a:xfrm>
        </p:spPr>
        <p:txBody>
          <a:bodyPr anchor="t"/>
          <a:lstStyle>
            <a:lvl1pPr algn="ctr">
              <a:defRPr sz="1308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178" y="431519"/>
            <a:ext cx="6172647" cy="3512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6942182" y="1214181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6942182" y="1843170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6903918" y="1175715"/>
            <a:ext cx="886024" cy="9034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903918" y="1816490"/>
            <a:ext cx="88602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6903917" y="2031101"/>
            <a:ext cx="1222754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6942182" y="2065472"/>
            <a:ext cx="1294995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6942182" y="2484801"/>
            <a:ext cx="1294995" cy="2156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0611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381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3F1D-51FC-4A4E-92F9-05C39A9AF3EC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5043396"/>
            <a:ext cx="4191000" cy="110774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5010" y="1037967"/>
            <a:ext cx="6843585" cy="1545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7B92-7A24-8F43-BC59-D92828B6BFD8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C040-7856-E441-AB89-72C7B09824B3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38263"/>
            <a:ext cx="303014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818084"/>
            <a:ext cx="303014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38263"/>
            <a:ext cx="303133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818084"/>
            <a:ext cx="303133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403B-CAB6-9A4D-9D4A-21512D906B22}" type="datetime1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3384-E8CD-5849-B09A-5C25F6ED6984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4432-0E08-304A-BA90-F07617BF865C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A649-1648-094F-BA65-7AB66CDD6820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0" y="5043396"/>
            <a:ext cx="4133850" cy="11077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F0D2-DA3A-2348-8B58-B39BB8E84050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0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D8088D4-9487-334D-AF6F-385F600B2050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5032726"/>
            <a:ext cx="21717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56" r:id="rId9"/>
    <p:sldLayoutId id="2147483657" r:id="rId10"/>
    <p:sldLayoutId id="2147483664" r:id="rId11"/>
    <p:sldLayoutId id="2147483665" r:id="rId12"/>
    <p:sldLayoutId id="2147483666" r:id="rId13"/>
    <p:sldLayoutId id="2147483667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802.0054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3685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4.01665" TargetMode="External"/><Relationship Id="rId3" Type="http://schemas.openxmlformats.org/officeDocument/2006/relationships/hyperlink" Target="https://arxiv.org/abs/1711.058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leif/GraphSAGE" TargetMode="External"/><Relationship Id="rId4" Type="http://schemas.openxmlformats.org/officeDocument/2006/relationships/hyperlink" Target="https://github.com/williamleif/graphsage-simp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kipf/gc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" y="1198764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1) Node </a:t>
            </a:r>
            <a:r>
              <a:rPr lang="en-US" sz="3600" dirty="0" err="1">
                <a:solidFill>
                  <a:srgbClr val="C00000"/>
                </a:solidFill>
              </a:rPr>
              <a:t>embeddings</a:t>
            </a:r>
            <a:endParaRPr lang="en-US" sz="36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Map nodes to low-dimensional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sz="3600" dirty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/>
              <a:t>Deep learning architectures for graph-structured data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145741"/>
            <a:ext cx="863023" cy="863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9" y="1189280"/>
            <a:ext cx="609041" cy="57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15" y="2612696"/>
            <a:ext cx="609041" cy="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RW-GCN 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" y="1117854"/>
            <a:ext cx="6345936" cy="381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Collect</a:t>
            </a:r>
            <a:r>
              <a:rPr lang="en-US" altLang="zh-CN" dirty="0"/>
              <a:t> billions of training pairs from user logs.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Train</a:t>
            </a:r>
            <a:r>
              <a:rPr lang="en-US" altLang="zh-CN" dirty="0"/>
              <a:t> system to generate similar </a:t>
            </a:r>
            <a:r>
              <a:rPr lang="en-US" altLang="zh-CN" dirty="0" err="1"/>
              <a:t>embeddings</a:t>
            </a:r>
            <a:r>
              <a:rPr lang="en-US" altLang="zh-CN" dirty="0"/>
              <a:t> for training pairs.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Generate</a:t>
            </a:r>
            <a:r>
              <a:rPr lang="en-US" altLang="zh-CN" dirty="0"/>
              <a:t> </a:t>
            </a:r>
            <a:r>
              <a:rPr lang="en-US" altLang="zh-CN" dirty="0" err="1"/>
              <a:t>embeddings</a:t>
            </a:r>
            <a:r>
              <a:rPr lang="en-US" altLang="zh-CN" dirty="0"/>
              <a:t> for all pins.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Make recommendations</a:t>
            </a:r>
            <a:r>
              <a:rPr lang="en-US" altLang="zh-CN" dirty="0"/>
              <a:t> </a:t>
            </a:r>
            <a:r>
              <a:rPr lang="en-US" altLang="zh-CN" dirty="0" smtClean="0"/>
              <a:t>using nearest </a:t>
            </a:r>
            <a:r>
              <a:rPr lang="en-US" altLang="zh-CN" dirty="0"/>
              <a:t>neighbor search in </a:t>
            </a:r>
            <a:r>
              <a:rPr lang="en-US" altLang="zh-CN" dirty="0" smtClean="0"/>
              <a:t>the embedding space (in real time).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1B6684-07D6-4578-99D4-3C09750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Overview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41166F-EEF3-442C-A9D5-1F2942256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" y="1154430"/>
            <a:ext cx="6460236" cy="3810000"/>
          </a:xfrm>
        </p:spPr>
        <p:txBody>
          <a:bodyPr/>
          <a:lstStyle/>
          <a:p>
            <a:r>
              <a:rPr lang="en-US" altLang="zh-CN" sz="2400" dirty="0"/>
              <a:t>Train so that </a:t>
            </a:r>
            <a:r>
              <a:rPr lang="en-US" altLang="zh-CN" sz="2400" b="1" dirty="0">
                <a:solidFill>
                  <a:schemeClr val="accent2"/>
                </a:solidFill>
              </a:rPr>
              <a:t>pins that are consecutively clicked have similar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embeddings</a:t>
            </a:r>
            <a:r>
              <a:rPr lang="en-US" altLang="zh-CN" sz="2400" b="1" dirty="0">
                <a:solidFill>
                  <a:schemeClr val="accent2"/>
                </a:solidFill>
              </a:rPr>
              <a:t>.</a:t>
            </a:r>
          </a:p>
          <a:p>
            <a:r>
              <a:rPr lang="en-US" altLang="zh-CN" sz="2400" dirty="0"/>
              <a:t>Max-margin loss:</a:t>
            </a:r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38E8C8B-30FF-4913-A07A-02F95689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01F9A4D-B9CC-43DC-829F-37AA52E4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2745486"/>
            <a:ext cx="5364480" cy="7538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46504" y="3252616"/>
            <a:ext cx="201168" cy="258680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" y="3794682"/>
            <a:ext cx="2063496" cy="6942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set of training pairs from user logs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5024" y="3575426"/>
            <a:ext cx="417128" cy="310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30880" y="2746648"/>
            <a:ext cx="701040" cy="462896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73032" y="2834640"/>
            <a:ext cx="371408" cy="335280"/>
          </a:xfrm>
          <a:prstGeom prst="rect">
            <a:avLst/>
          </a:prstGeom>
          <a:solidFill>
            <a:schemeClr val="accent3">
              <a:alpha val="60000"/>
            </a:schemeClr>
          </a:solidFill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3624" y="2770632"/>
            <a:ext cx="304800" cy="405384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98904" y="3802424"/>
            <a:ext cx="1642872" cy="66987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“positive”/true training pair</a:t>
            </a:r>
            <a:endParaRPr lang="en-US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9960" y="3815195"/>
            <a:ext cx="1182624" cy="6654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“negative” sample</a:t>
            </a:r>
            <a:endParaRPr lang="en-US" i="1" dirty="0">
              <a:solidFill>
                <a:schemeClr val="accent3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630424" y="3246120"/>
            <a:ext cx="789432" cy="60045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4081272" y="3197352"/>
            <a:ext cx="780288" cy="6178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9432" y="3458579"/>
            <a:ext cx="2185416" cy="6654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“margin” (i.e., how much larger positive pair similarity should be compared to negative) </a:t>
            </a:r>
            <a:endParaRPr lang="en-US" i="1" dirty="0">
              <a:solidFill>
                <a:schemeClr val="accent4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5580888" y="3221738"/>
            <a:ext cx="111252" cy="23684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Efficiency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1716"/>
            <a:ext cx="6210300" cy="381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10,000X larger than any previous graph neural network application.</a:t>
            </a:r>
          </a:p>
          <a:p>
            <a:r>
              <a:rPr lang="en-US" altLang="zh-CN" b="1" dirty="0"/>
              <a:t>Key innovations: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Sub-sample neighborhoods for efficient GPU </a:t>
            </a:r>
            <a:r>
              <a:rPr lang="en-US" altLang="zh-CN" dirty="0" smtClean="0"/>
              <a:t>batching 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Producer-consumer training 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Curriculum learning for negative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MapReduce</a:t>
            </a:r>
            <a:r>
              <a:rPr lang="en-US" altLang="zh-CN" dirty="0"/>
              <a:t> for efficient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" y="1178813"/>
            <a:ext cx="6393890" cy="37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1" y="1114193"/>
            <a:ext cx="6401209" cy="37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F531BA-9D00-48FA-9251-303E1B17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EE930D-4726-4FCF-900D-F56E6B31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1177006"/>
            <a:ext cx="6281928" cy="3810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Random-walk</a:t>
            </a:r>
            <a:r>
              <a:rPr lang="en-US" dirty="0"/>
              <a:t>-based neighborhood</a:t>
            </a:r>
          </a:p>
          <a:p>
            <a:pPr lvl="1"/>
            <a:r>
              <a:rPr lang="en-US" dirty="0"/>
              <a:t>Approximates personalized PageRank (PPR) score.</a:t>
            </a:r>
          </a:p>
          <a:p>
            <a:pPr lvl="1"/>
            <a:r>
              <a:rPr lang="en-US" dirty="0"/>
              <a:t>Sampled neighborhood for a node is a list of nodes with the top-K PPR score.</a:t>
            </a:r>
          </a:p>
          <a:p>
            <a:r>
              <a:rPr lang="en-US" b="1" dirty="0" smtClean="0"/>
              <a:t>Advantage:</a:t>
            </a:r>
            <a:endParaRPr lang="en-US" b="1" dirty="0"/>
          </a:p>
          <a:p>
            <a:pPr lvl="1"/>
            <a:r>
              <a:rPr lang="en-US" dirty="0"/>
              <a:t>Algorithm finds the most relevant nodes(item) for high degree 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99EC09-2074-4CFD-B8DC-1958B600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6C20906-6243-4F21-829A-26E4C1FE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06147F6D-375B-46A5-B974-BAB850D48A03}"/>
              </a:ext>
            </a:extLst>
          </p:cNvPr>
          <p:cNvSpPr/>
          <p:nvPr/>
        </p:nvSpPr>
        <p:spPr>
          <a:xfrm>
            <a:off x="533400" y="1200150"/>
            <a:ext cx="5791200" cy="1600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07F6B4-E6E5-49E2-ABA2-765C9EA9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Producer-consumer </a:t>
            </a:r>
            <a:r>
              <a:rPr lang="en-US" altLang="zh-CN" dirty="0" smtClean="0"/>
              <a:t>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0E3166-B375-46AA-9756-A8929A9E9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76350"/>
            <a:ext cx="5753100" cy="16764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Select a batch of pins</a:t>
            </a:r>
          </a:p>
          <a:p>
            <a:r>
              <a:rPr lang="en-US" altLang="zh-CN" dirty="0"/>
              <a:t>Run random walks</a:t>
            </a:r>
          </a:p>
          <a:p>
            <a:r>
              <a:rPr lang="en-US" altLang="zh-CN" dirty="0"/>
              <a:t>Construct their computation graphs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E3641E-8C84-4FCD-AA5E-52962E91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0DF714-DE08-4E19-85B2-A1D75F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278099-A1AB-4A2C-98E3-6AC74294953E}"/>
              </a:ext>
            </a:extLst>
          </p:cNvPr>
          <p:cNvSpPr txBox="1"/>
          <p:nvPr/>
        </p:nvSpPr>
        <p:spPr>
          <a:xfrm>
            <a:off x="5029200" y="12763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CPU</a:t>
            </a:r>
          </a:p>
          <a:p>
            <a:r>
              <a:rPr lang="en-US" altLang="zh-CN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(producer)</a:t>
            </a:r>
            <a:endParaRPr lang="zh-CN" altLang="en-US" b="1" dirty="0">
              <a:solidFill>
                <a:srgbClr val="00B0F0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E345BD2-F822-4602-BB32-27D5EDC1CD85}"/>
              </a:ext>
            </a:extLst>
          </p:cNvPr>
          <p:cNvSpPr/>
          <p:nvPr/>
        </p:nvSpPr>
        <p:spPr>
          <a:xfrm>
            <a:off x="533400" y="3123389"/>
            <a:ext cx="5791200" cy="1600200"/>
          </a:xfrm>
          <a:prstGeom prst="roundRect">
            <a:avLst/>
          </a:prstGeom>
          <a:ln>
            <a:solidFill>
              <a:srgbClr val="D0385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08DCAE-6274-47FB-90B1-9DBE2D6DB510}"/>
              </a:ext>
            </a:extLst>
          </p:cNvPr>
          <p:cNvSpPr txBox="1"/>
          <p:nvPr/>
        </p:nvSpPr>
        <p:spPr>
          <a:xfrm>
            <a:off x="4914900" y="3383138"/>
            <a:ext cx="14097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altLang="zh-CN" b="1" dirty="0">
                <a:solidFill>
                  <a:srgbClr val="D03859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GPU</a:t>
            </a:r>
          </a:p>
          <a:p>
            <a:r>
              <a:rPr lang="en-US" altLang="zh-CN" b="1" dirty="0">
                <a:solidFill>
                  <a:srgbClr val="D03859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(consumer)</a:t>
            </a:r>
            <a:endParaRPr lang="zh-CN" altLang="en-US" b="1" dirty="0">
              <a:solidFill>
                <a:srgbClr val="D03859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6193143-C6C8-4048-9296-EF392E736159}"/>
              </a:ext>
            </a:extLst>
          </p:cNvPr>
          <p:cNvSpPr txBox="1">
            <a:spLocks/>
          </p:cNvSpPr>
          <p:nvPr/>
        </p:nvSpPr>
        <p:spPr>
          <a:xfrm>
            <a:off x="685800" y="3195535"/>
            <a:ext cx="57531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Multi-layer aggregations</a:t>
            </a:r>
          </a:p>
          <a:p>
            <a:r>
              <a:rPr lang="en-US" altLang="zh-CN" sz="2600" dirty="0"/>
              <a:t>Loss computation</a:t>
            </a:r>
          </a:p>
          <a:p>
            <a:r>
              <a:rPr lang="en-US" altLang="zh-CN" sz="2600" dirty="0"/>
              <a:t>Backprop</a:t>
            </a:r>
          </a:p>
        </p:txBody>
      </p:sp>
    </p:spTree>
    <p:extLst>
      <p:ext uri="{BB962C8B-B14F-4D97-AF65-F5344CB8AC3E}">
        <p14:creationId xmlns:p14="http://schemas.microsoft.com/office/powerpoint/2010/main" val="26804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CBE0F8-44CC-431C-B022-0F3D6432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7BEDA1-D4AF-4DDB-A2BB-E586D24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use harder and harder negative samples</a:t>
            </a:r>
          </a:p>
          <a:p>
            <a:r>
              <a:rPr lang="en-US" sz="2400" dirty="0"/>
              <a:t>Include more and more hard negative samples for each epoch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F0BFBC-2FF7-4E64-81DA-70864E2D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0175" y="5032726"/>
            <a:ext cx="4057650" cy="12144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14DA849-5C3B-4D7A-A3E6-A284D3A1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4900" y="5032726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4B52D08-7F0B-42EB-ACCF-EAB06B075D75}"/>
              </a:ext>
            </a:extLst>
          </p:cNvPr>
          <p:cNvGrpSpPr/>
          <p:nvPr/>
        </p:nvGrpSpPr>
        <p:grpSpPr>
          <a:xfrm>
            <a:off x="194089" y="2876550"/>
            <a:ext cx="6573064" cy="1883022"/>
            <a:chOff x="153945" y="3632200"/>
            <a:chExt cx="9045987" cy="2579481"/>
          </a:xfrm>
        </p:grpSpPr>
        <p:pic>
          <p:nvPicPr>
            <p:cNvPr id="6" name="Picture 2" descr="D:\rexyi\Documents\visual_comparison_files\89c1cbc28c80d70fb3d8ad4346f6131a.jpg">
              <a:extLst>
                <a:ext uri="{FF2B5EF4-FFF2-40B4-BE49-F238E27FC236}">
                  <a16:creationId xmlns:a16="http://schemas.microsoft.com/office/drawing/2014/main" xmlns="" id="{5A654D9F-2B39-4D06-B3A9-67497B578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28" y="3635828"/>
              <a:ext cx="1580555" cy="2062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:\rexyi\Documents\visual_comparison_files\a571f84f00c966b313f66273d5b59644.jpg">
              <a:extLst>
                <a:ext uri="{FF2B5EF4-FFF2-40B4-BE49-F238E27FC236}">
                  <a16:creationId xmlns:a16="http://schemas.microsoft.com/office/drawing/2014/main" xmlns="" id="{B60AC0F8-9F08-453D-969D-906FFCA9D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017" y="3633781"/>
              <a:ext cx="1630719" cy="206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D:\rexyi\Documents\visual_comparison_files\1d208b7dcbd34f1481136bc8a7bafb25.jpg">
              <a:extLst>
                <a:ext uri="{FF2B5EF4-FFF2-40B4-BE49-F238E27FC236}">
                  <a16:creationId xmlns:a16="http://schemas.microsoft.com/office/drawing/2014/main" xmlns="" id="{EBD4EAEF-2E65-4825-AD0F-76BCDA59C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994" y="3632200"/>
              <a:ext cx="1538532" cy="20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4F718C8-57F9-4C55-8FFB-0A5EEB5FEFE3}"/>
                </a:ext>
              </a:extLst>
            </p:cNvPr>
            <p:cNvSpPr txBox="1"/>
            <p:nvPr/>
          </p:nvSpPr>
          <p:spPr>
            <a:xfrm>
              <a:off x="153945" y="5670791"/>
              <a:ext cx="1904118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 smtClean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Source pin</a:t>
              </a:r>
              <a:endParaRPr lang="zh-CN" altLang="en-US" sz="2000" b="1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E5C4D43-DAB3-43ED-9B94-A5F432FF572B}"/>
                </a:ext>
              </a:extLst>
            </p:cNvPr>
            <p:cNvSpPr txBox="1"/>
            <p:nvPr/>
          </p:nvSpPr>
          <p:spPr>
            <a:xfrm>
              <a:off x="2793124" y="5691254"/>
              <a:ext cx="1268500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>
                  <a:solidFill>
                    <a:srgbClr val="008F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Positive</a:t>
              </a:r>
              <a:endParaRPr lang="zh-CN" altLang="en-US" sz="2000" b="1" dirty="0">
                <a:solidFill>
                  <a:srgbClr val="00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DB078D8-A307-426A-92A7-54506CD71DC5}"/>
                </a:ext>
              </a:extLst>
            </p:cNvPr>
            <p:cNvSpPr txBox="1"/>
            <p:nvPr/>
          </p:nvSpPr>
          <p:spPr>
            <a:xfrm>
              <a:off x="6971784" y="5652302"/>
              <a:ext cx="2228148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Hard negative</a:t>
              </a:r>
              <a:endParaRPr lang="zh-CN" altLang="en-US" sz="20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12" name="Picture 8" descr="D:\rexyi\Documents\visual_comparison_files\a0e87a19aabbb1dab4a88fcec9d58ab5.jpg">
              <a:extLst>
                <a:ext uri="{FF2B5EF4-FFF2-40B4-BE49-F238E27FC236}">
                  <a16:creationId xmlns:a16="http://schemas.microsoft.com/office/drawing/2014/main" xmlns="" id="{E969E013-BF03-4E8B-A518-FDE622BB7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87" y="3677788"/>
              <a:ext cx="1527533" cy="20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D2E8C74-D91E-4234-B7AB-8D84CF8266A8}"/>
                </a:ext>
              </a:extLst>
            </p:cNvPr>
            <p:cNvSpPr txBox="1"/>
            <p:nvPr/>
          </p:nvSpPr>
          <p:spPr>
            <a:xfrm>
              <a:off x="4499696" y="5652302"/>
              <a:ext cx="2433315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smtClean="0">
                  <a:solidFill>
                    <a:srgbClr val="C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Easy negative</a:t>
              </a:r>
              <a:endParaRPr lang="zh-CN" altLang="en-US" sz="2000" b="1" dirty="0">
                <a:solidFill>
                  <a:srgbClr val="C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0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2BA83-7E92-4362-B1E2-9AF5F133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Inference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683DB9-1AED-4110-8174-A578C1A8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3325"/>
            <a:ext cx="6400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How to efficiently infer representations on nodes we have not seen during training time?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Key insight</a:t>
            </a:r>
            <a:r>
              <a:rPr lang="en-US" altLang="zh-CN" dirty="0"/>
              <a:t>: avoid repeated </a:t>
            </a:r>
            <a:r>
              <a:rPr lang="en-US" altLang="zh-CN" dirty="0" smtClean="0"/>
              <a:t>computation by sharing computation in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layers!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C08E09-1B6E-4B6B-8188-ADBD2E96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31BDCB-2530-41DE-9286-A62E10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26322A-3DA7-46BB-82E3-79D26100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0"/>
            <a:ext cx="6858000" cy="18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Performance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44" y="1108710"/>
            <a:ext cx="6286500" cy="381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72% better </a:t>
            </a:r>
            <a:r>
              <a:rPr lang="en-US" altLang="zh-CN" b="1" dirty="0" smtClean="0">
                <a:solidFill>
                  <a:schemeClr val="accent2"/>
                </a:solidFill>
              </a:rPr>
              <a:t>recommendation quality </a:t>
            </a:r>
            <a:r>
              <a:rPr lang="en-US" altLang="zh-CN" b="1" dirty="0">
                <a:solidFill>
                  <a:schemeClr val="accent2"/>
                </a:solidFill>
              </a:rPr>
              <a:t>than standard </a:t>
            </a:r>
            <a:r>
              <a:rPr lang="en-US" altLang="zh-CN" b="1" dirty="0" err="1">
                <a:solidFill>
                  <a:schemeClr val="accent2"/>
                </a:solidFill>
              </a:rPr>
              <a:t>GraphSAGE</a:t>
            </a:r>
            <a:r>
              <a:rPr lang="en-US" altLang="zh-CN" b="1" dirty="0">
                <a:solidFill>
                  <a:schemeClr val="accent2"/>
                </a:solidFill>
              </a:rPr>
              <a:t> model.</a:t>
            </a:r>
          </a:p>
          <a:p>
            <a:r>
              <a:rPr lang="en-US" altLang="zh-CN" b="1" dirty="0"/>
              <a:t>Key innovations: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b="1" dirty="0"/>
              <a:t>Weigh importance </a:t>
            </a:r>
            <a:r>
              <a:rPr lang="en-US" altLang="zh-CN" dirty="0"/>
              <a:t>of neighbors according to approximate PPR score.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b="1" dirty="0"/>
              <a:t>Use curriculum training </a:t>
            </a:r>
            <a:r>
              <a:rPr lang="en-US" altLang="zh-CN" dirty="0"/>
              <a:t>to provide harder and harder training examples over time.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Part 3: </a:t>
            </a:r>
          </a:p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Applications</a:t>
            </a:r>
            <a:endParaRPr lang="en-US" sz="4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FB28C-32AF-496F-92F7-63B3A698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Performance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0B2152-61E8-49BA-B393-F36B7139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991C17-529B-4121-8245-1B41E2BC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9352" y="1059942"/>
            <a:ext cx="621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Set-up: </a:t>
            </a:r>
            <a:r>
              <a: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Rank true “next-clicked” pin against 10</a:t>
            </a:r>
            <a:r>
              <a:rPr lang="en-US" sz="2400" baseline="300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9 </a:t>
            </a:r>
            <a:r>
              <a: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other candidates.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256" y="4201729"/>
            <a:ext cx="33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MRR: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Mean reciprocal rank of true example.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38728" y="4253581"/>
            <a:ext cx="3395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Baselines: </a:t>
            </a:r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</a:rPr>
              <a:t>Deep content-based models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AB3537E1-7414-4C7F-862E-3E6772545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057543"/>
              </p:ext>
            </p:extLst>
          </p:nvPr>
        </p:nvGraphicFramePr>
        <p:xfrm>
          <a:off x="1371600" y="1809750"/>
          <a:ext cx="3962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41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FB28C-32AF-496F-92F7-63B3A698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Recommendations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0B2152-61E8-49BA-B393-F36B7139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991C17-529B-4121-8245-1B41E2BC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016B3C-2503-40A2-85BD-B6DAB8AA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350"/>
            <a:ext cx="5181600" cy="34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89535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Decagon: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A Graph Convolutional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Approach to Polypharmacy Side Effects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0876" y="4044595"/>
            <a:ext cx="63642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Zitnik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2018.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Modeling polypharmacy side effects with graph convolutional networks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Bioinformatics &amp; ISMB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11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C52C3-0DAF-42D0-A8A0-7526827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Polypharmacy Side Effects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A4CEA70-BC3B-4C69-8E85-EADF141A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177223-1BDD-40E4-B368-547C5FD2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A04E20B-232E-44F2-AAC8-7C1650CD27B5}"/>
              </a:ext>
            </a:extLst>
          </p:cNvPr>
          <p:cNvGrpSpPr/>
          <p:nvPr/>
        </p:nvGrpSpPr>
        <p:grpSpPr>
          <a:xfrm>
            <a:off x="352297" y="1763814"/>
            <a:ext cx="6418835" cy="3203663"/>
            <a:chOff x="32588" y="1447800"/>
            <a:chExt cx="9752828" cy="5181600"/>
          </a:xfrm>
        </p:grpSpPr>
        <p:pic>
          <p:nvPicPr>
            <p:cNvPr id="56" name="Content Placeholder 28">
              <a:extLst>
                <a:ext uri="{FF2B5EF4-FFF2-40B4-BE49-F238E27FC236}">
                  <a16:creationId xmlns:a16="http://schemas.microsoft.com/office/drawing/2014/main" xmlns="" id="{5919C4BB-7D4F-49BF-95BF-C8DB8581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947" y="3355226"/>
              <a:ext cx="1324737" cy="124801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3D91174B-9C3C-4893-9F93-D1046FB4A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5" y="2158898"/>
              <a:ext cx="1295400" cy="122037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1D0F098A-1E9A-4226-8ABB-ADEFCF38B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20" b="85798"/>
            <a:stretch/>
          </p:blipFill>
          <p:spPr>
            <a:xfrm>
              <a:off x="6189324" y="5600729"/>
              <a:ext cx="2860108" cy="878466"/>
            </a:xfrm>
            <a:prstGeom prst="rect">
              <a:avLst/>
            </a:prstGeom>
          </p:spPr>
        </p:pic>
        <p:sp>
          <p:nvSpPr>
            <p:cNvPr id="61" name="Right Arrow 42">
              <a:extLst>
                <a:ext uri="{FF2B5EF4-FFF2-40B4-BE49-F238E27FC236}">
                  <a16:creationId xmlns:a16="http://schemas.microsoft.com/office/drawing/2014/main" xmlns="" id="{F193E9B9-70B4-497C-8427-BC76CD0EB90E}"/>
                </a:ext>
              </a:extLst>
            </p:cNvPr>
            <p:cNvSpPr/>
            <p:nvPr/>
          </p:nvSpPr>
          <p:spPr>
            <a:xfrm>
              <a:off x="3048000" y="5624393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e 61">
              <a:extLst>
                <a:ext uri="{FF2B5EF4-FFF2-40B4-BE49-F238E27FC236}">
                  <a16:creationId xmlns:a16="http://schemas.microsoft.com/office/drawing/2014/main" xmlns="" id="{0E42ABCD-765D-4FD9-B5DB-20A3F664C8E3}"/>
                </a:ext>
              </a:extLst>
            </p:cNvPr>
            <p:cNvSpPr/>
            <p:nvPr/>
          </p:nvSpPr>
          <p:spPr>
            <a:xfrm>
              <a:off x="5943601" y="5543669"/>
              <a:ext cx="2895600" cy="943282"/>
            </a:xfrm>
            <a:prstGeom prst="brace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64" name="Content Placeholder 28">
              <a:extLst>
                <a:ext uri="{FF2B5EF4-FFF2-40B4-BE49-F238E27FC236}">
                  <a16:creationId xmlns:a16="http://schemas.microsoft.com/office/drawing/2014/main" xmlns="" id="{B736D5CC-01F1-4FEA-A9E5-09CF5162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18" y="5381385"/>
              <a:ext cx="1324737" cy="124801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xmlns="" id="{60DF3E7A-0979-4F12-B508-EEEA41AC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09" y="5266573"/>
              <a:ext cx="1295400" cy="122037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7294C50F-F38D-4C6C-8387-C645A5584009}"/>
                </a:ext>
              </a:extLst>
            </p:cNvPr>
            <p:cNvSpPr txBox="1"/>
            <p:nvPr/>
          </p:nvSpPr>
          <p:spPr>
            <a:xfrm flipH="1">
              <a:off x="5333999" y="1447800"/>
              <a:ext cx="4226804" cy="69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charset="0"/>
                  <a:ea typeface="Helvetica Neue Light" charset="0"/>
                  <a:cs typeface="Helvetica Neue Light" charset="0"/>
                </a:rPr>
                <a:t>Patient’s side effects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926FBF28-C0B7-4387-8A41-6DBEE6F73236}"/>
                </a:ext>
              </a:extLst>
            </p:cNvPr>
            <p:cNvSpPr txBox="1"/>
            <p:nvPr/>
          </p:nvSpPr>
          <p:spPr>
            <a:xfrm flipH="1">
              <a:off x="32588" y="1463723"/>
              <a:ext cx="4728025" cy="69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smtClean="0">
                  <a:latin typeface="Helvetica Neue Light" charset="0"/>
                  <a:ea typeface="Helvetica Neue Light" charset="0"/>
                  <a:cs typeface="Helvetica Neue Light" charset="0"/>
                </a:rPr>
                <a:t>Individual </a:t>
              </a:r>
              <a:r>
                <a:rPr lang="en-US" sz="2200" dirty="0">
                  <a:latin typeface="Helvetica Neue Light" charset="0"/>
                  <a:ea typeface="Helvetica Neue Light" charset="0"/>
                  <a:cs typeface="Helvetica Neue Light" charset="0"/>
                </a:rPr>
                <a:t>medications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4B16462-279E-48EA-B1A6-87682D548C7F}"/>
                </a:ext>
              </a:extLst>
            </p:cNvPr>
            <p:cNvSpPr txBox="1"/>
            <p:nvPr/>
          </p:nvSpPr>
          <p:spPr>
            <a:xfrm flipH="1">
              <a:off x="5168123" y="4576484"/>
              <a:ext cx="4617293" cy="114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Polypharmacy side effect</a:t>
              </a:r>
            </a:p>
          </p:txBody>
        </p:sp>
        <p:sp>
          <p:nvSpPr>
            <p:cNvPr id="69" name="Right Arrow 50">
              <a:extLst>
                <a:ext uri="{FF2B5EF4-FFF2-40B4-BE49-F238E27FC236}">
                  <a16:creationId xmlns:a16="http://schemas.microsoft.com/office/drawing/2014/main" xmlns="" id="{348762CD-228C-4897-BF5D-D5912EB8130D}"/>
                </a:ext>
              </a:extLst>
            </p:cNvPr>
            <p:cNvSpPr/>
            <p:nvPr/>
          </p:nvSpPr>
          <p:spPr>
            <a:xfrm>
              <a:off x="3048001" y="3456729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Arrow 51">
              <a:extLst>
                <a:ext uri="{FF2B5EF4-FFF2-40B4-BE49-F238E27FC236}">
                  <a16:creationId xmlns:a16="http://schemas.microsoft.com/office/drawing/2014/main" xmlns="" id="{A8EBACF2-ABC7-410F-A1E7-7E33F8D07979}"/>
                </a:ext>
              </a:extLst>
            </p:cNvPr>
            <p:cNvSpPr/>
            <p:nvPr/>
          </p:nvSpPr>
          <p:spPr>
            <a:xfrm>
              <a:off x="3009900" y="2334797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F6EF796-9108-4AAC-8B8C-BCDC8DD4E806}"/>
                </a:ext>
              </a:extLst>
            </p:cNvPr>
            <p:cNvSpPr txBox="1"/>
            <p:nvPr/>
          </p:nvSpPr>
          <p:spPr>
            <a:xfrm flipH="1">
              <a:off x="201267" y="4741344"/>
              <a:ext cx="3590569" cy="68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Drug combination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152" y="1114805"/>
            <a:ext cx="6781800" cy="51566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Predict side effects of taking multiple drugs.</a:t>
            </a:r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7452" y="1683809"/>
            <a:ext cx="6441948" cy="33263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5477" y="3022127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 </a:t>
            </a:r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side effect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5477" y="2341458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 </a:t>
            </a:r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side effect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006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3E65BF-4F9C-4EF6-B20C-92A41B01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Polypharmacy Side Effects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EE074C-4878-45A8-B1B7-A63C6720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EF4167-4F67-40C8-99A4-6E1817E2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E9F7317-0A7D-4C25-ADE7-761563A3B8DA}"/>
              </a:ext>
            </a:extLst>
          </p:cNvPr>
          <p:cNvGrpSpPr/>
          <p:nvPr/>
        </p:nvGrpSpPr>
        <p:grpSpPr>
          <a:xfrm>
            <a:off x="228600" y="1276350"/>
            <a:ext cx="6477000" cy="3530104"/>
            <a:chOff x="650823" y="1612414"/>
            <a:chExt cx="8188377" cy="4031044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xmlns="" id="{67632DC2-3EF3-40E7-8486-89F10780CBE0}"/>
                </a:ext>
              </a:extLst>
            </p:cNvPr>
            <p:cNvSpPr/>
            <p:nvPr/>
          </p:nvSpPr>
          <p:spPr>
            <a:xfrm>
              <a:off x="650823" y="1612414"/>
              <a:ext cx="8137990" cy="4018112"/>
            </a:xfrm>
            <a:prstGeom prst="roundRect">
              <a:avLst>
                <a:gd name="adj" fmla="val 8582"/>
              </a:avLst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xmlns="" id="{32724EFD-C75E-4D8C-A86B-8A4EA75743ED}"/>
                </a:ext>
              </a:extLst>
            </p:cNvPr>
            <p:cNvSpPr txBox="1">
              <a:spLocks/>
            </p:cNvSpPr>
            <p:nvPr/>
          </p:nvSpPr>
          <p:spPr>
            <a:xfrm>
              <a:off x="762000" y="1755777"/>
              <a:ext cx="8077200" cy="3887681"/>
            </a:xfrm>
            <a:prstGeom prst="rect">
              <a:avLst/>
            </a:prstGeom>
          </p:spPr>
          <p:txBody>
            <a:bodyPr vert="horz" lIns="121917" tIns="60958" rIns="121917" bIns="60958" rtlCol="0">
              <a:normAutofit fontScale="62500" lnSpcReduction="20000"/>
            </a:bodyPr>
            <a:lstStyle>
              <a:lvl1pPr marL="457189" indent="-457189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pitchFamily="2" charset="2"/>
                <a:buChar char="§"/>
                <a:defRPr lang="en-US" sz="37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1pPr>
              <a:lvl2pPr marL="990575" indent="-380990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charset="2"/>
                <a:buChar char="§"/>
                <a:defRPr lang="en-US" sz="32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2pPr>
              <a:lvl3pPr marL="1523962" indent="-304792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charset="2"/>
                <a:buChar char="§"/>
                <a:defRPr lang="en-US" sz="27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3pPr>
              <a:lvl4pPr marL="2133547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lang="en-US" sz="24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4pPr>
              <a:lvl5pPr marL="274313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lang="en-US" sz="11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6400" indent="-406400"/>
              <a:r>
                <a:rPr lang="en-US" dirty="0"/>
                <a:t>Polypharmacy is common to treat complex diseases and co-existing conditions</a:t>
              </a:r>
            </a:p>
            <a:p>
              <a:pPr marL="406400" indent="-406400"/>
              <a:r>
                <a:rPr lang="en-US" dirty="0">
                  <a:solidFill>
                    <a:srgbClr val="C00000"/>
                  </a:solidFill>
                  <a:sym typeface="Wingdings"/>
                </a:rPr>
                <a:t>High risk of </a:t>
              </a:r>
              <a:r>
                <a:rPr lang="en-US" dirty="0">
                  <a:solidFill>
                    <a:srgbClr val="C00000"/>
                  </a:solidFill>
                </a:rPr>
                <a:t>side effects </a:t>
              </a:r>
              <a:r>
                <a:rPr lang="en-US" dirty="0"/>
                <a:t>due to interactions</a:t>
              </a:r>
            </a:p>
            <a:p>
              <a:pPr marL="406400" indent="-406400"/>
              <a:r>
                <a:rPr lang="en-US" b="1" dirty="0">
                  <a:solidFill>
                    <a:srgbClr val="C00000"/>
                  </a:solidFill>
                </a:rPr>
                <a:t>15% </a:t>
              </a:r>
              <a:r>
                <a:rPr lang="en-US" dirty="0">
                  <a:solidFill>
                    <a:srgbClr val="C00000"/>
                  </a:solidFill>
                </a:rPr>
                <a:t>of the U.S. population </a:t>
              </a:r>
              <a:r>
                <a:rPr lang="en-US" dirty="0"/>
                <a:t>affected</a:t>
              </a:r>
            </a:p>
            <a:p>
              <a:pPr marL="406400" indent="-406400"/>
              <a:r>
                <a:rPr lang="en-US" dirty="0"/>
                <a:t>Annual costs exceed </a:t>
              </a:r>
              <a:r>
                <a:rPr lang="en-US" b="1" dirty="0">
                  <a:solidFill>
                    <a:srgbClr val="C00000"/>
                  </a:solidFill>
                </a:rPr>
                <a:t>$177 billion</a:t>
              </a:r>
            </a:p>
            <a:p>
              <a:pPr marL="406400" indent="-406400"/>
              <a:r>
                <a:rPr lang="en-US" dirty="0"/>
                <a:t>Difficult to </a:t>
              </a:r>
              <a:r>
                <a:rPr lang="en-US" dirty="0">
                  <a:solidFill>
                    <a:srgbClr val="C00000"/>
                  </a:solidFill>
                </a:rPr>
                <a:t>identify manually</a:t>
              </a:r>
              <a:r>
                <a:rPr lang="en-US" dirty="0"/>
                <a:t>:</a:t>
              </a:r>
            </a:p>
            <a:p>
              <a:pPr marL="939787" lvl="2" indent="-406400"/>
              <a:r>
                <a:rPr lang="en-US" dirty="0"/>
                <a:t>Rare, occur only in a subset of patients </a:t>
              </a:r>
            </a:p>
            <a:p>
              <a:pPr marL="939787" lvl="2" indent="-406400"/>
              <a:r>
                <a:rPr lang="en-US" dirty="0"/>
                <a:t>Not observed in clinical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2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EF337E-1E1B-4B6E-AF10-7EE541B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Polypharmacy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33C94A1-060D-4BEF-AF1D-3709D0F5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03B212-BD80-45D3-B169-64C6FB6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3F6030E-A3BF-4B16-910E-503CE0925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" y="1276350"/>
            <a:ext cx="6781800" cy="32702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Systematic experimental </a:t>
            </a:r>
            <a:r>
              <a:rPr lang="en-US" dirty="0"/>
              <a:t>screening of drug interactions is </a:t>
            </a:r>
            <a:r>
              <a:rPr lang="en-US" dirty="0">
                <a:solidFill>
                  <a:srgbClr val="C00000"/>
                </a:solidFill>
              </a:rPr>
              <a:t>challenging</a:t>
            </a:r>
          </a:p>
          <a:p>
            <a:r>
              <a:rPr lang="en-US" dirty="0">
                <a:solidFill>
                  <a:srgbClr val="C00000"/>
                </a:solidFill>
              </a:rPr>
              <a:t>Idea: </a:t>
            </a:r>
            <a:r>
              <a:rPr lang="en-US" dirty="0"/>
              <a:t>Computationally screen/predict polypharmacy side effects</a:t>
            </a:r>
          </a:p>
          <a:p>
            <a:pPr lvl="1"/>
            <a:r>
              <a:rPr lang="en-US" dirty="0"/>
              <a:t>Use molecular, pharmacological and patient population data</a:t>
            </a:r>
          </a:p>
          <a:p>
            <a:pPr lvl="1"/>
            <a:r>
              <a:rPr lang="en-US" dirty="0" smtClean="0"/>
              <a:t>Guide </a:t>
            </a:r>
            <a:r>
              <a:rPr lang="en-US" dirty="0"/>
              <a:t>strategies for combination treatments in patients</a:t>
            </a:r>
          </a:p>
        </p:txBody>
      </p:sp>
    </p:spTree>
    <p:extLst>
      <p:ext uri="{BB962C8B-B14F-4D97-AF65-F5344CB8AC3E}">
        <p14:creationId xmlns:p14="http://schemas.microsoft.com/office/powerpoint/2010/main" val="14711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26FA81-8E37-4061-A4A0-2297ADF8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Heterogeneous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DDEBCE-DF84-4494-9B41-9F5FD129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7E89091-2261-40E4-A1A8-B3240BBC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40F79F-D4EB-49C3-A6DA-94BBFCC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90522"/>
            <a:ext cx="5105400" cy="3360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ACC3A2-99DC-4AD4-ABA1-16FFB3DA5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894"/>
            <a:ext cx="3048000" cy="506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1809750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Drugs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3421238"/>
            <a:ext cx="995172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Genes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049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8BE49-ED45-46F1-B1AB-27E00594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698F23-57BB-4589-BAFD-939075D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5C7620-695C-4F95-A371-4D7C778D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BD8E22-6121-426D-96D6-C38BF8D50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" y="4335745"/>
            <a:ext cx="3755054" cy="624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699CB3E8-AD89-419C-8252-949BAB050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20" y="1123950"/>
                <a:ext cx="6078683" cy="372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2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0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1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Predict </a:t>
                </a:r>
                <a:r>
                  <a:rPr lang="en-US" sz="2600" dirty="0">
                    <a:solidFill>
                      <a:srgbClr val="C00000"/>
                    </a:solidFill>
                  </a:rPr>
                  <a:t>labeled edges </a:t>
                </a:r>
                <a:r>
                  <a:rPr lang="en-US" sz="2600" dirty="0"/>
                  <a:t>between drugs</a:t>
                </a:r>
              </a:p>
              <a:p>
                <a:pPr lvl="1"/>
                <a:r>
                  <a:rPr lang="en-US" sz="2200" dirty="0"/>
                  <a:t>i.e., predict the likelihood that an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(</m:t>
                    </m:r>
                    <m:r>
                      <a:rPr lang="en-US" sz="2200" i="1" dirty="0" smtClean="0">
                        <a:latin typeface="Cambria Math" charset="0"/>
                      </a:rPr>
                      <m:t>𝑐</m:t>
                    </m:r>
                    <m:r>
                      <a:rPr lang="en-US" sz="2200" i="1" dirty="0" err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ar-AE" sz="2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ar-AE" sz="22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ar-AE" sz="2200" i="1" dirty="0" err="1">
                        <a:latin typeface="Cambria Math" charset="0"/>
                      </a:rPr>
                      <m:t>,</m:t>
                    </m:r>
                    <m:r>
                      <a:rPr lang="ar-AE" sz="2200" i="1" dirty="0" smtClean="0">
                        <a:latin typeface="Cambria Math" charset="0"/>
                      </a:rPr>
                      <m:t>𝑠</m:t>
                    </m:r>
                    <m:r>
                      <a:rPr lang="ar-AE" sz="22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ar-AE" sz="2200" dirty="0"/>
                  <a:t> </a:t>
                </a:r>
                <a:r>
                  <a:rPr lang="en-US" sz="2200" dirty="0"/>
                  <a:t>exists</a:t>
                </a:r>
              </a:p>
              <a:p>
                <a:r>
                  <a:rPr lang="en-US" sz="2600" dirty="0">
                    <a:solidFill>
                      <a:srgbClr val="C00000"/>
                    </a:solidFill>
                  </a:rPr>
                  <a:t>Meaning: </a:t>
                </a:r>
                <a:r>
                  <a:rPr lang="en-US" sz="2600" dirty="0"/>
                  <a:t>Drug combination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</a:rPr>
                      <m:t>(</m:t>
                    </m:r>
                    <m:r>
                      <a:rPr lang="en-US" sz="2600" i="1" dirty="0">
                        <a:latin typeface="Cambria Math" charset="0"/>
                      </a:rPr>
                      <m:t>𝑐</m:t>
                    </m:r>
                    <m:r>
                      <a:rPr lang="en-US" sz="2600" i="1" dirty="0" err="1">
                        <a:latin typeface="Cambria Math" charset="0"/>
                      </a:rPr>
                      <m:t>,</m:t>
                    </m:r>
                    <m:r>
                      <a:rPr lang="en-US" sz="2600" i="1" dirty="0">
                        <a:latin typeface="Cambria Math" charset="0"/>
                      </a:rPr>
                      <m:t>𝑠</m:t>
                    </m:r>
                    <m:r>
                      <a:rPr lang="en-US" sz="26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/>
                  <a:t> leads to polypharmacy side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ar-AE" sz="260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ar-AE" sz="26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ar-AE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9CB3E8-AD89-419C-8252-949BAB05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0" y="1123950"/>
                <a:ext cx="6078683" cy="3727450"/>
              </a:xfrm>
              <a:prstGeom prst="rect">
                <a:avLst/>
              </a:prstGeom>
              <a:blipFill rotWithShape="0">
                <a:blip r:embed="rId5"/>
                <a:stretch>
                  <a:fillRect l="-1503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D08EEDA-DE4E-41BB-93EF-6171E2814B89}"/>
              </a:ext>
            </a:extLst>
          </p:cNvPr>
          <p:cNvGrpSpPr/>
          <p:nvPr/>
        </p:nvGrpSpPr>
        <p:grpSpPr>
          <a:xfrm>
            <a:off x="3962400" y="3479408"/>
            <a:ext cx="2895600" cy="1444715"/>
            <a:chOff x="2057400" y="4267200"/>
            <a:chExt cx="6324600" cy="33250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1655470B-93F3-4ED4-AE4E-24E8A969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4267200"/>
              <a:ext cx="6324600" cy="33250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C8FCD54D-3314-4425-884E-415FD10E2C4B}"/>
                </a:ext>
              </a:extLst>
            </p:cNvPr>
            <p:cNvSpPr/>
            <p:nvPr/>
          </p:nvSpPr>
          <p:spPr>
            <a:xfrm>
              <a:off x="5791200" y="5562600"/>
              <a:ext cx="2590800" cy="947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3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18CE6-FDB6-41A9-895F-75FB900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Architecture: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1988714-4C97-4B16-BA30-991E36BB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1F4379-AAA0-4D0A-8B28-A4E2C5E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86C16E-7B5F-4043-98B0-8EA86AD27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76939"/>
            <a:ext cx="3000743" cy="28123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8EFF724-7709-4F7E-B0A4-02F60F88B65A}"/>
              </a:ext>
            </a:extLst>
          </p:cNvPr>
          <p:cNvSpPr txBox="1">
            <a:spLocks/>
          </p:cNvSpPr>
          <p:nvPr/>
        </p:nvSpPr>
        <p:spPr>
          <a:xfrm>
            <a:off x="3100" y="3015328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Input:</a:t>
            </a:r>
            <a:r>
              <a:rPr lang="en-US" sz="2000" dirty="0"/>
              <a:t> graph, additional node features</a:t>
            </a:r>
          </a:p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Output:</a:t>
            </a:r>
            <a:r>
              <a:rPr lang="en-US" sz="2000" dirty="0"/>
              <a:t> node embeddings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0B0537-3EAD-4917-B6EF-438471B77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409"/>
            <a:ext cx="2590800" cy="1705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C0A8E75-EEFB-4D69-A641-07B749BBF6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19209"/>
            <a:ext cx="3581400" cy="5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56F28D-7DD7-4BB6-B1DD-2F5A6B7D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Edge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FE8FD1-57DC-47F7-A623-49FA1B3A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7B5BF5-9A17-4843-AB6B-52DEDD40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DF7A9CB-9E33-491D-9FA7-952E0DEB114A}"/>
              </a:ext>
            </a:extLst>
          </p:cNvPr>
          <p:cNvSpPr txBox="1">
            <a:spLocks/>
          </p:cNvSpPr>
          <p:nvPr/>
        </p:nvSpPr>
        <p:spPr>
          <a:xfrm>
            <a:off x="57912" y="2987457"/>
            <a:ext cx="3276600" cy="189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Input:</a:t>
            </a:r>
            <a:r>
              <a:rPr lang="en-US" sz="2000" dirty="0"/>
              <a:t> Query drug pairs and their embeddings</a:t>
            </a:r>
          </a:p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Output:</a:t>
            </a:r>
            <a:r>
              <a:rPr lang="en-US" sz="2000" dirty="0"/>
              <a:t> predicted edges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A21C23-D672-44F3-9D71-6242111A5360}"/>
              </a:ext>
            </a:extLst>
          </p:cNvPr>
          <p:cNvGrpSpPr/>
          <p:nvPr/>
        </p:nvGrpSpPr>
        <p:grpSpPr>
          <a:xfrm>
            <a:off x="121835" y="1276350"/>
            <a:ext cx="2683759" cy="1432966"/>
            <a:chOff x="33403" y="1677252"/>
            <a:chExt cx="4354391" cy="228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AD1A66FC-8C30-4694-97D8-F2D8399B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3" y="1677252"/>
              <a:ext cx="4354391" cy="228922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609A12E-FCD5-4859-A89F-7BD7C5F329B3}"/>
                </a:ext>
              </a:extLst>
            </p:cNvPr>
            <p:cNvSpPr/>
            <p:nvPr/>
          </p:nvSpPr>
          <p:spPr>
            <a:xfrm>
              <a:off x="2590800" y="2614613"/>
              <a:ext cx="1752600" cy="69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CA3DA59-E835-4830-8F14-D07592442E3F}"/>
              </a:ext>
            </a:extLst>
          </p:cNvPr>
          <p:cNvGrpSpPr/>
          <p:nvPr/>
        </p:nvGrpSpPr>
        <p:grpSpPr>
          <a:xfrm>
            <a:off x="3154183" y="1200150"/>
            <a:ext cx="3297100" cy="3338206"/>
            <a:chOff x="3907454" y="1470922"/>
            <a:chExt cx="5230375" cy="53384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78ABA810-E680-4C65-AA40-1B6D695C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454" y="1470922"/>
              <a:ext cx="5230375" cy="533845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3C36E61-8EEC-4C31-BCB3-8704443625DA}"/>
                </a:ext>
              </a:extLst>
            </p:cNvPr>
            <p:cNvSpPr/>
            <p:nvPr/>
          </p:nvSpPr>
          <p:spPr>
            <a:xfrm>
              <a:off x="4267200" y="6096000"/>
              <a:ext cx="2819400" cy="713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0CF4F02-042A-4933-892F-E12FE89BD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19209"/>
            <a:ext cx="3581400" cy="5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F81A82-9177-45C0-B2D6-1818FAEB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for This Section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C5EFE7-366D-47F8-BC7A-FC4F26D8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" y="1083804"/>
            <a:ext cx="6761988" cy="3810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Recommender systems</a:t>
            </a:r>
          </a:p>
          <a:p>
            <a:pPr lvl="1"/>
            <a:r>
              <a:rPr lang="en-US" altLang="zh-CN" b="1" dirty="0">
                <a:solidFill>
                  <a:schemeClr val="accent2"/>
                </a:solidFill>
              </a:rPr>
              <a:t>RW-GCNs</a:t>
            </a:r>
            <a:r>
              <a:rPr lang="en-US" altLang="zh-CN" dirty="0"/>
              <a:t>: </a:t>
            </a:r>
            <a:r>
              <a:rPr lang="en-US" altLang="zh-CN" dirty="0" err="1"/>
              <a:t>GraphSAGE</a:t>
            </a:r>
            <a:r>
              <a:rPr lang="en-US" altLang="zh-CN" dirty="0"/>
              <a:t>-based model to make recommendations to millions of users on Pinterest. </a:t>
            </a:r>
            <a:endParaRPr lang="en-US" altLang="zh-CN" b="1" dirty="0"/>
          </a:p>
          <a:p>
            <a:r>
              <a:rPr lang="en-US" altLang="zh-CN" b="1" dirty="0"/>
              <a:t>Computational biology</a:t>
            </a:r>
          </a:p>
          <a:p>
            <a:pPr lvl="1"/>
            <a:r>
              <a:rPr lang="en-US" altLang="zh-CN" b="1" dirty="0">
                <a:solidFill>
                  <a:schemeClr val="accent2"/>
                </a:solidFill>
              </a:rPr>
              <a:t>Decagon</a:t>
            </a:r>
            <a:r>
              <a:rPr lang="en-US" altLang="zh-CN" dirty="0"/>
              <a:t>: Predicting polypharmacy side-effects with graph neural networks. </a:t>
            </a:r>
          </a:p>
          <a:p>
            <a:r>
              <a:rPr lang="en-US" altLang="zh-CN" b="1" dirty="0"/>
              <a:t>Practical insights</a:t>
            </a:r>
          </a:p>
          <a:p>
            <a:pPr lvl="1"/>
            <a:r>
              <a:rPr lang="en-US" altLang="zh-CN" dirty="0"/>
              <a:t>Code repos, useful frameworks,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b="1" dirty="0"/>
              <a:t>Future directions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CDBBA1-67A2-4400-99FD-AA34AFEE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3C16B3D-AE6F-4688-AD64-DA7DB4C7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45E66-17C2-4D87-AFE7-15857D3F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</a:t>
            </a:r>
            <a:r>
              <a:rPr lang="en-US" dirty="0"/>
              <a:t>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CBECBC-A1A6-4DE5-9376-75E18B6A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506C13-948A-4C6B-89C6-567CAE57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6517377-9150-4387-B5AD-F71FF787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213470"/>
            <a:ext cx="6400800" cy="365125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Data: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Molecular:</a:t>
            </a:r>
            <a:r>
              <a:rPr lang="en-US" sz="2200" dirty="0"/>
              <a:t> protein-protein </a:t>
            </a:r>
            <a:r>
              <a:rPr lang="en-US" sz="2200" dirty="0" smtClean="0"/>
              <a:t>interactions </a:t>
            </a:r>
            <a:r>
              <a:rPr lang="en-US" sz="2200" dirty="0"/>
              <a:t>and drug target relationships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Patient data: </a:t>
            </a:r>
            <a:r>
              <a:rPr lang="en-US" sz="2200" dirty="0"/>
              <a:t>Side effects of individual drugs, polypharmacy side effects of drug combinations</a:t>
            </a:r>
          </a:p>
          <a:p>
            <a:r>
              <a:rPr lang="en-US" sz="2600" b="1" dirty="0"/>
              <a:t>Setup: </a:t>
            </a:r>
          </a:p>
          <a:p>
            <a:pPr lvl="1"/>
            <a:r>
              <a:rPr lang="en-US" sz="2200" dirty="0"/>
              <a:t>Construct a heterogeneous graph of all the data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Train: </a:t>
            </a:r>
            <a:r>
              <a:rPr lang="en-US" sz="2200" dirty="0"/>
              <a:t>Fit a model to predict </a:t>
            </a:r>
            <a:r>
              <a:rPr lang="en-US" sz="2200" dirty="0">
                <a:solidFill>
                  <a:srgbClr val="C00000"/>
                </a:solidFill>
              </a:rPr>
              <a:t>known associations </a:t>
            </a:r>
            <a:r>
              <a:rPr lang="en-US" sz="2200" dirty="0"/>
              <a:t>of drug pairs </a:t>
            </a:r>
            <a:r>
              <a:rPr lang="en-US" sz="2200" dirty="0" smtClean="0"/>
              <a:t>and </a:t>
            </a:r>
            <a:r>
              <a:rPr lang="en-US" sz="2200" dirty="0"/>
              <a:t>polypharmacy side effects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Test:</a:t>
            </a:r>
            <a:r>
              <a:rPr lang="en-US" sz="2200" dirty="0" smtClean="0"/>
              <a:t> Given a </a:t>
            </a:r>
            <a:r>
              <a:rPr lang="en-US" sz="2200" dirty="0">
                <a:solidFill>
                  <a:srgbClr val="C00000"/>
                </a:solidFill>
              </a:rPr>
              <a:t>query drug pair</a:t>
            </a:r>
            <a:r>
              <a:rPr lang="en-US" sz="2200" dirty="0"/>
              <a:t>, predict </a:t>
            </a:r>
            <a:r>
              <a:rPr lang="en-US" sz="2200" dirty="0">
                <a:solidFill>
                  <a:srgbClr val="C00000"/>
                </a:solidFill>
              </a:rPr>
              <a:t>candidate polypharmacy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501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9A039A-942A-467A-96C7-A3CCF859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0665D83-BEB6-42E9-802E-D18DF541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333EC60-FB3E-4123-B570-2E201E7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F0E266A7-B594-4A17-8AF1-A6D4FF69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3373272"/>
            <a:ext cx="6608064" cy="14414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Up to </a:t>
            </a:r>
            <a:r>
              <a:rPr lang="en-US" sz="2400" dirty="0">
                <a:solidFill>
                  <a:srgbClr val="C00000"/>
                </a:solidFill>
              </a:rPr>
              <a:t>54% improvement </a:t>
            </a:r>
            <a:r>
              <a:rPr lang="en-US" sz="2400" dirty="0"/>
              <a:t>over baselines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First opportunity </a:t>
            </a:r>
            <a:r>
              <a:rPr lang="en-US" sz="2400" dirty="0"/>
              <a:t>to computationally </a:t>
            </a:r>
            <a:r>
              <a:rPr lang="en-US" sz="2400" dirty="0">
                <a:solidFill>
                  <a:srgbClr val="C00000"/>
                </a:solidFill>
              </a:rPr>
              <a:t>flag </a:t>
            </a:r>
            <a:r>
              <a:rPr lang="en-US" sz="2400" dirty="0"/>
              <a:t>polypharmacy side effects</a:t>
            </a:r>
            <a:r>
              <a:rPr lang="en-US" sz="2400" dirty="0">
                <a:solidFill>
                  <a:srgbClr val="C00000"/>
                </a:solidFill>
              </a:rPr>
              <a:t> for follow-up analyses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450893F-07B9-4BFA-898C-6D85F0A53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180655"/>
              </p:ext>
            </p:extLst>
          </p:nvPr>
        </p:nvGraphicFramePr>
        <p:xfrm>
          <a:off x="816864" y="1178712"/>
          <a:ext cx="5181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xmlns="" val="119551162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44267848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386006196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971424897"/>
                    </a:ext>
                  </a:extLst>
                </a:gridCol>
              </a:tblGrid>
              <a:tr h="3221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AUROC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AUPRC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AP@50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39177726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Decagon (3-layer)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75372779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Decagon (2-layer)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18803840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RESCAL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06563853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Node2vec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39174791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Drug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5439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4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Practical Insights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2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A8C4F-189C-4BAC-B474-ED3ED4F1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E52D8-8828-48C5-839D-D05736E0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0"/>
            <a:ext cx="6362700" cy="335280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/>
              <a:t>A quick example: </a:t>
            </a:r>
            <a:r>
              <a:rPr lang="en-US" sz="3200" dirty="0"/>
              <a:t>Using </a:t>
            </a:r>
            <a:r>
              <a:rPr lang="en-US" sz="3200" dirty="0" err="1"/>
              <a:t>GraphSAGE</a:t>
            </a:r>
            <a:r>
              <a:rPr lang="en-US" sz="3200" dirty="0"/>
              <a:t> for a supervised node classification task.</a:t>
            </a:r>
          </a:p>
          <a:p>
            <a:r>
              <a:rPr lang="en-US" sz="3200" dirty="0"/>
              <a:t>Key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Preprocess network and training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Run </a:t>
            </a:r>
            <a:r>
              <a:rPr lang="en-US" sz="3000" dirty="0" err="1">
                <a:solidFill>
                  <a:schemeClr val="accent2"/>
                </a:solidFill>
              </a:rPr>
              <a:t>GraphSAGE</a:t>
            </a:r>
            <a:endParaRPr lang="en-US" sz="3000" dirty="0">
              <a:solidFill>
                <a:schemeClr val="accent2"/>
              </a:solidFill>
            </a:endParaRP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F291BE-DB55-48AC-8FC8-C13B83C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A0C2DF-7BB3-4C2E-B297-9CF0CB00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6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C75B21-7445-4245-9FF7-EE550268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9C257C-9E03-4DD9-885C-F22833C2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34" y="1200150"/>
            <a:ext cx="6172200" cy="3810000"/>
          </a:xfrm>
        </p:spPr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E9D160D-A8B2-4484-8E96-D01FE2F1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68CB4C-5619-4101-B197-BC83CF46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CEF5522A-8155-4B92-BED4-39DB39098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33550"/>
            <a:ext cx="4343400" cy="3199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from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networkx.readwrite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json_graph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</a:t>
            </a:r>
            <a:endParaRPr lang="en-US" altLang="en-US" sz="900" dirty="0">
              <a:solidFill>
                <a:srgbClr val="333333"/>
              </a:solidFill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np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</a:t>
            </a:r>
            <a:r>
              <a:rPr lang="en-US" altLang="en-US" sz="900" dirty="0" smtClean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ata 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= 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json_graph</a:t>
            </a:r>
            <a:r>
              <a:rPr lang="en-US" altLang="en-US" sz="900" b="1" dirty="0" err="1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node_link_data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  <a:endParaRPr lang="en-US" altLang="en-US" sz="900" dirty="0"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G.json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class_map</a:t>
            </a:r>
            <a:r>
              <a:rPr lang="en-US" altLang="en-US" sz="900" dirty="0">
                <a:latin typeface="Consolas" panose="020B0609020204030204" pitchFamily="49" charset="0"/>
              </a:rPr>
              <a:t> = {nodes[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]: labels[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rgbClr val="19A99E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len</a:t>
            </a:r>
            <a:r>
              <a:rPr lang="en-US" altLang="en-US" sz="900" dirty="0">
                <a:latin typeface="Consolas" panose="020B0609020204030204" pitchFamily="49" charset="0"/>
              </a:rPr>
              <a:t>(nodes))}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class_map.json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9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id_map</a:t>
            </a:r>
            <a:r>
              <a:rPr lang="en-US" altLang="en-US" sz="900" dirty="0">
                <a:latin typeface="Consolas" panose="020B0609020204030204" pitchFamily="49" charset="0"/>
              </a:rPr>
              <a:t> = {nodes[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]: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rgbClr val="19A99E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len</a:t>
            </a:r>
            <a:r>
              <a:rPr lang="en-US" altLang="en-US" sz="900" dirty="0">
                <a:latin typeface="Consolas" panose="020B0609020204030204" pitchFamily="49" charset="0"/>
              </a:rPr>
              <a:t>(nodes))}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id_map.json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9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np.save</a:t>
            </a:r>
            <a:r>
              <a:rPr lang="en-US" altLang="en-US" sz="900" dirty="0">
                <a:latin typeface="Consolas" panose="020B0609020204030204" pitchFamily="49" charset="0"/>
              </a:rPr>
              <a:t>(feats, 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feats.npy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A07075-D892-47E9-A1CE-FD8486927BDD}"/>
              </a:ext>
            </a:extLst>
          </p:cNvPr>
          <p:cNvSpPr txBox="1"/>
          <p:nvPr/>
        </p:nvSpPr>
        <p:spPr>
          <a:xfrm>
            <a:off x="3276600" y="2495550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48D2F96-2B87-445E-A62E-DD5FBCE345B3}"/>
              </a:ext>
            </a:extLst>
          </p:cNvPr>
          <p:cNvSpPr txBox="1"/>
          <p:nvPr/>
        </p:nvSpPr>
        <p:spPr>
          <a:xfrm>
            <a:off x="4514850" y="3257550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84CAB9E-0687-4976-843A-3B59C1B68E76}"/>
              </a:ext>
            </a:extLst>
          </p:cNvPr>
          <p:cNvSpPr txBox="1"/>
          <p:nvPr/>
        </p:nvSpPr>
        <p:spPr>
          <a:xfrm>
            <a:off x="4514850" y="3809468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7CF2630-FC85-4396-92D3-A1A9CCA45299}"/>
              </a:ext>
            </a:extLst>
          </p:cNvPr>
          <p:cNvSpPr txBox="1"/>
          <p:nvPr/>
        </p:nvSpPr>
        <p:spPr>
          <a:xfrm>
            <a:off x="4514850" y="4361386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features</a:t>
            </a:r>
          </a:p>
        </p:txBody>
      </p:sp>
    </p:spTree>
    <p:extLst>
      <p:ext uri="{BB962C8B-B14F-4D97-AF65-F5344CB8AC3E}">
        <p14:creationId xmlns:p14="http://schemas.microsoft.com/office/powerpoint/2010/main" val="224461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C5A97-82DC-41BB-8B0B-EDB14286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09ECD-ED56-4955-ABC9-EBA1C139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00150"/>
            <a:ext cx="6210300" cy="3810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Example: PPI data (available in </a:t>
            </a:r>
            <a:r>
              <a:rPr lang="en-US" dirty="0" err="1"/>
              <a:t>GraphSAGE</a:t>
            </a:r>
            <a:r>
              <a:rPr lang="en-US" dirty="0"/>
              <a:t> repo)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both training and evaluation (random split of data)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models:</a:t>
            </a:r>
          </a:p>
          <a:p>
            <a:pPr lvl="1"/>
            <a:r>
              <a:rPr lang="en-US" dirty="0" err="1"/>
              <a:t>gcn</a:t>
            </a:r>
            <a:r>
              <a:rPr lang="en-US" dirty="0"/>
              <a:t>, </a:t>
            </a:r>
            <a:r>
              <a:rPr lang="en-US" dirty="0" err="1"/>
              <a:t>graphsage_seq</a:t>
            </a:r>
            <a:r>
              <a:rPr lang="en-US" dirty="0"/>
              <a:t>, </a:t>
            </a:r>
            <a:r>
              <a:rPr lang="en-US" dirty="0" err="1"/>
              <a:t>graphsage_maxpool</a:t>
            </a:r>
            <a:r>
              <a:rPr lang="en-US" dirty="0"/>
              <a:t> </a:t>
            </a:r>
          </a:p>
          <a:p>
            <a:r>
              <a:rPr lang="en-US" dirty="0"/>
              <a:t>Easy to customize using </a:t>
            </a:r>
            <a:r>
              <a:rPr lang="en-US" dirty="0" err="1"/>
              <a:t>Tensorflow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B793EC-B6D9-4040-BC76-F39C4DD3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FB85A99-EDDC-4438-9002-13BCDC5C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57F022AA-44C2-442B-A963-9DBE7097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9" y="3093175"/>
            <a:ext cx="5943600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900" b="1" dirty="0" smtClean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python </a:t>
            </a:r>
            <a:r>
              <a:rPr 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-m </a:t>
            </a:r>
            <a:r>
              <a:rPr lang="en-US" sz="900" b="1" dirty="0" err="1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graphsage.supervised_train</a:t>
            </a:r>
            <a:r>
              <a:rPr 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sz="900" b="1" dirty="0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--</a:t>
            </a:r>
            <a:r>
              <a:rPr lang="en-US" sz="900" b="1" dirty="0" err="1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train_prefix</a:t>
            </a:r>
            <a:r>
              <a:rPr lang="en-US" sz="900" b="1" dirty="0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=./ --model=</a:t>
            </a:r>
            <a:r>
              <a:rPr lang="en-US" sz="900" b="1" dirty="0" err="1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graphsage_mean</a:t>
            </a:r>
            <a:endParaRPr lang="en-US" altLang="en-US" sz="900" b="1" dirty="0">
              <a:solidFill>
                <a:srgbClr val="C00000"/>
              </a:solidFill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A1576F7-579A-425C-A8EF-5517FEB3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28601"/>
            <a:ext cx="914400" cy="9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Future Directions and Ongoing Research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C5A97-82DC-41BB-8B0B-EDB14286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(Sub)graph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009ECD-ED56-4955-ABC9-EBA1C139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" y="1106663"/>
            <a:ext cx="6210300" cy="3810000"/>
          </a:xfrm>
        </p:spPr>
        <p:txBody>
          <a:bodyPr>
            <a:normAutofit/>
          </a:bodyPr>
          <a:lstStyle/>
          <a:p>
            <a:r>
              <a:rPr lang="en-US" dirty="0"/>
              <a:t>Existing approaches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Pool learned node embeddings via element-wise max/mean/sum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Add a “virtual” node representing the entire (sub)graph</a:t>
            </a:r>
          </a:p>
          <a:p>
            <a:r>
              <a:rPr lang="en-US" dirty="0"/>
              <a:t>Is there better pooling strategy?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Handle massive graphs?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Learn “coarsened” representations?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CB793EC-B6D9-4040-BC76-F39C4DD3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FB85A99-EDDC-4438-9002-13BCDC5C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2C7BA-DB18-432E-9FE8-000E970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88C68A-DF52-4058-AC29-320BA9820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" y="1154430"/>
            <a:ext cx="6172200" cy="3810000"/>
          </a:xfrm>
        </p:spPr>
        <p:txBody>
          <a:bodyPr>
            <a:normAutofit/>
          </a:bodyPr>
          <a:lstStyle/>
          <a:p>
            <a:r>
              <a:rPr lang="en-US" dirty="0"/>
              <a:t>Many graphs evolve over time: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Recommender systems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Financial transaction and event graphs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Social networks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Predict graph evolution</a:t>
            </a:r>
          </a:p>
          <a:p>
            <a:pPr lvl="1"/>
            <a:r>
              <a:rPr lang="en-US" dirty="0"/>
              <a:t>Anomaly detection (e.g., fraud)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F440DF-8884-4DF0-9E75-6A4DF43A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4AD296-AB6C-4294-80D2-CEFEB98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2C7BA-DB18-432E-9FE8-000E970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88C68A-DF52-4058-AC29-320BA9820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" y="1154430"/>
            <a:ext cx="6172200" cy="3810000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efficiently and incrementally update the learned representations?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incorporate edge timing?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“forget” old/irrelevant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F440DF-8884-4DF0-9E75-6A4DF43A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4AD296-AB6C-4294-80D2-CEFEB98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RW-GCNs: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Graph Convolutional Networks for Web-Scale Recommender Systems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" y="4021051"/>
            <a:ext cx="6131052" cy="83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Ying et al. Graph Convolutional Neural Networks for Web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-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Scale Recommender Systems.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Under Review.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53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CE2D342-F77A-46A0-B293-7726985D1B60}"/>
              </a:ext>
            </a:extLst>
          </p:cNvPr>
          <p:cNvSpPr txBox="1">
            <a:spLocks/>
          </p:cNvSpPr>
          <p:nvPr/>
        </p:nvSpPr>
        <p:spPr>
          <a:xfrm>
            <a:off x="127254" y="1203676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Efficient SAT solvers via graph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>
                <a:hlinkClick r:id="rId3"/>
              </a:rPr>
              <a:t>Selsam</a:t>
            </a:r>
            <a:r>
              <a:rPr lang="en-US" dirty="0">
                <a:hlinkClick r:id="rId3"/>
              </a:rPr>
              <a:t> et al., 2018</a:t>
            </a:r>
            <a:r>
              <a:rPr lang="en-US" dirty="0"/>
              <a:t>).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of clause and literals (form a bipartite graph</a:t>
            </a:r>
          </a:p>
          <a:p>
            <a:r>
              <a:rPr lang="en-US" b="1" dirty="0">
                <a:solidFill>
                  <a:schemeClr val="accent2"/>
                </a:solidFill>
              </a:rPr>
              <a:t>Graph </a:t>
            </a:r>
            <a:r>
              <a:rPr lang="en-US" b="1" dirty="0" err="1">
                <a:solidFill>
                  <a:schemeClr val="accent2"/>
                </a:solidFill>
              </a:rPr>
              <a:t>embeddings</a:t>
            </a:r>
            <a:r>
              <a:rPr lang="en-US" b="1" dirty="0">
                <a:solidFill>
                  <a:schemeClr val="accent2"/>
                </a:solidFill>
              </a:rPr>
              <a:t> for         neural theorem proving?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71E45-5155-42A6-82E5-F5499AD4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ECE5126-9FB4-4533-8139-2FA9F605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35BAB0-A3FB-4524-A328-478001E3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40</a:t>
            </a:fld>
            <a:endParaRPr lang="en-US"/>
          </a:p>
        </p:txBody>
      </p:sp>
      <p:pic>
        <p:nvPicPr>
          <p:cNvPr id="3074" name="Picture 2" descr="https://upload.wikimedia.org/wikipedia/commons/thumb/a/a5/Sat_reduced_to_Clique_from_Sipser.svg/364px-Sat_reduced_to_Clique_from_Sipser.svg.png">
            <a:extLst>
              <a:ext uri="{FF2B5EF4-FFF2-40B4-BE49-F238E27FC236}">
                <a16:creationId xmlns:a16="http://schemas.microsoft.com/office/drawing/2014/main" xmlns="" id="{2EAD468B-B441-4A49-A5B2-2CDE57E57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077434"/>
            <a:ext cx="1657350" cy="14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2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738708-607B-49A8-B490-F7137299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585B5-7203-47D2-AE2D-FF17EFEA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118093"/>
            <a:ext cx="6553200" cy="3810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Idea: </a:t>
            </a:r>
            <a:r>
              <a:rPr lang="en-US" dirty="0"/>
              <a:t>Allow agents to use node embedding information to make decisions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So far</a:t>
            </a:r>
            <a:r>
              <a:rPr lang="en-US" dirty="0"/>
              <a:t>: Used for combinatorial optimization (</a:t>
            </a:r>
            <a:r>
              <a:rPr lang="en-US" dirty="0">
                <a:hlinkClick r:id="rId2"/>
              </a:rPr>
              <a:t>Dai et al., 2017</a:t>
            </a:r>
            <a:r>
              <a:rPr lang="en-US" dirty="0"/>
              <a:t>) and question answering (</a:t>
            </a:r>
            <a:r>
              <a:rPr lang="en-US" dirty="0">
                <a:hlinkClick r:id="rId3"/>
              </a:rPr>
              <a:t>Das et al., 2018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chemeClr val="accent2"/>
                </a:solidFill>
              </a:rPr>
              <a:t>New directions:</a:t>
            </a:r>
          </a:p>
          <a:p>
            <a:pPr lvl="1"/>
            <a:r>
              <a:rPr lang="en-US" dirty="0"/>
              <a:t>Game playing?</a:t>
            </a:r>
          </a:p>
          <a:p>
            <a:pPr lvl="1"/>
            <a:r>
              <a:rPr lang="en-US" dirty="0"/>
              <a:t>Graph representations of dialogue state?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9370ED-A221-4686-B746-4976F007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3727A7D-C8E1-4FE2-ABF1-B9CFD830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A8C4F-189C-4BAC-B474-ED3ED4F1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3E52D8-8828-48C5-839D-D05736E0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" y="1200150"/>
            <a:ext cx="6172200" cy="3352800"/>
          </a:xfrm>
        </p:spPr>
        <p:txBody>
          <a:bodyPr/>
          <a:lstStyle/>
          <a:p>
            <a:r>
              <a:rPr lang="en-US" b="1" dirty="0"/>
              <a:t>Popular Code Bases:</a:t>
            </a:r>
          </a:p>
          <a:p>
            <a:pPr lvl="1"/>
            <a:r>
              <a:rPr lang="en-US" dirty="0"/>
              <a:t>GCN (</a:t>
            </a:r>
            <a:r>
              <a:rPr lang="en-US" dirty="0" err="1"/>
              <a:t>Tensorflow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https://github.com/tkipf/gcn/</a:t>
            </a:r>
            <a:endParaRPr lang="en-US" dirty="0"/>
          </a:p>
          <a:p>
            <a:pPr lvl="1"/>
            <a:r>
              <a:rPr lang="en-US" dirty="0" err="1"/>
              <a:t>GraphSAGE</a:t>
            </a:r>
            <a:r>
              <a:rPr lang="en-US" dirty="0"/>
              <a:t> (</a:t>
            </a:r>
            <a:r>
              <a:rPr lang="en-US" dirty="0" err="1"/>
              <a:t>Tensorflow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dirty="0">
                <a:hlinkClick r:id="rId3"/>
              </a:rPr>
              <a:t>https://github.com/williamleif/GraphSAGE</a:t>
            </a:r>
            <a:endParaRPr lang="en-US" sz="2000" dirty="0"/>
          </a:p>
          <a:p>
            <a:pPr lvl="1"/>
            <a:r>
              <a:rPr lang="en-US" dirty="0" err="1"/>
              <a:t>GraphSAGE</a:t>
            </a:r>
            <a:r>
              <a:rPr lang="en-US" dirty="0"/>
              <a:t> (</a:t>
            </a:r>
            <a:r>
              <a:rPr lang="en-US" dirty="0" err="1"/>
              <a:t>PyTorch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dirty="0">
                <a:hlinkClick r:id="rId4"/>
              </a:rPr>
              <a:t>https://github.com/williamleif/graphsage-simple/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F291BE-DB55-48AC-8FC8-C13B83C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A0C2DF-7BB3-4C2E-B297-9CF0CB00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" y="1198764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1) Node </a:t>
            </a:r>
            <a:r>
              <a:rPr lang="en-US" sz="3600" dirty="0" err="1">
                <a:solidFill>
                  <a:srgbClr val="C00000"/>
                </a:solidFill>
              </a:rPr>
              <a:t>embeddings</a:t>
            </a:r>
            <a:endParaRPr lang="en-US" sz="36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Map nodes to low-dimensional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sz="3600" dirty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/>
              <a:t>Deep learning architectures for graph-structured data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9" y="1189280"/>
            <a:ext cx="609041" cy="57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15" y="2612696"/>
            <a:ext cx="609041" cy="57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15" y="4100120"/>
            <a:ext cx="609041" cy="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838C1-C6F4-4B07-8A96-163D6A9F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Bipartite Graph for </a:t>
            </a:r>
            <a:r>
              <a:rPr lang="en-US" altLang="zh-CN" dirty="0" err="1"/>
              <a:t>RecSys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57F928-5575-4FE4-BB16-4706D4A0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1ED7C4-A30B-49CB-A143-02DF94AB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2214A27-613A-4679-9594-F1FCE17857C1}"/>
              </a:ext>
            </a:extLst>
          </p:cNvPr>
          <p:cNvGrpSpPr/>
          <p:nvPr/>
        </p:nvGrpSpPr>
        <p:grpSpPr>
          <a:xfrm>
            <a:off x="838200" y="1356349"/>
            <a:ext cx="5841731" cy="1158251"/>
            <a:chOff x="559069" y="1975518"/>
            <a:chExt cx="8025864" cy="1605882"/>
          </a:xfrm>
        </p:grpSpPr>
        <p:sp>
          <p:nvSpPr>
            <p:cNvPr id="6" name="Shape 951">
              <a:extLst>
                <a:ext uri="{FF2B5EF4-FFF2-40B4-BE49-F238E27FC236}">
                  <a16:creationId xmlns:a16="http://schemas.microsoft.com/office/drawing/2014/main" xmlns="" id="{970A96C8-4261-4557-B9AD-4CF2FC4F0124}"/>
                </a:ext>
              </a:extLst>
            </p:cNvPr>
            <p:cNvSpPr/>
            <p:nvPr/>
          </p:nvSpPr>
          <p:spPr>
            <a:xfrm>
              <a:off x="701424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B46BEC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7" name="Shape 952">
              <a:extLst>
                <a:ext uri="{FF2B5EF4-FFF2-40B4-BE49-F238E27FC236}">
                  <a16:creationId xmlns:a16="http://schemas.microsoft.com/office/drawing/2014/main" xmlns="" id="{C4981B61-DF3D-464D-9016-34592593E88A}"/>
                </a:ext>
              </a:extLst>
            </p:cNvPr>
            <p:cNvSpPr/>
            <p:nvPr/>
          </p:nvSpPr>
          <p:spPr>
            <a:xfrm>
              <a:off x="6178750" y="2056965"/>
              <a:ext cx="103911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B46BEC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8" name="Shape 953">
              <a:extLst>
                <a:ext uri="{FF2B5EF4-FFF2-40B4-BE49-F238E27FC236}">
                  <a16:creationId xmlns:a16="http://schemas.microsoft.com/office/drawing/2014/main" xmlns="" id="{523FAB82-5699-4260-9677-844615757303}"/>
                </a:ext>
              </a:extLst>
            </p:cNvPr>
            <p:cNvSpPr/>
            <p:nvPr/>
          </p:nvSpPr>
          <p:spPr>
            <a:xfrm flipH="1">
              <a:off x="7285905" y="2056965"/>
              <a:ext cx="20839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B46BEC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9" name="Shape 954">
              <a:extLst>
                <a:ext uri="{FF2B5EF4-FFF2-40B4-BE49-F238E27FC236}">
                  <a16:creationId xmlns:a16="http://schemas.microsoft.com/office/drawing/2014/main" xmlns="" id="{419AE184-E29B-4F57-B23C-99323C0B8122}"/>
                </a:ext>
              </a:extLst>
            </p:cNvPr>
            <p:cNvSpPr/>
            <p:nvPr/>
          </p:nvSpPr>
          <p:spPr>
            <a:xfrm flipH="1">
              <a:off x="4399675" y="2056965"/>
              <a:ext cx="168651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7926"/>
                  </a:lnTo>
                  <a:lnTo>
                    <a:pt x="0" y="17926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0" name="Shape 955">
              <a:extLst>
                <a:ext uri="{FF2B5EF4-FFF2-40B4-BE49-F238E27FC236}">
                  <a16:creationId xmlns:a16="http://schemas.microsoft.com/office/drawing/2014/main" xmlns="" id="{4A799B83-FFE4-4C46-80B1-29EC57D77C8E}"/>
                </a:ext>
              </a:extLst>
            </p:cNvPr>
            <p:cNvSpPr/>
            <p:nvPr/>
          </p:nvSpPr>
          <p:spPr>
            <a:xfrm>
              <a:off x="4349336" y="2056964"/>
              <a:ext cx="0" cy="88935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1" name="Shape 956">
              <a:extLst>
                <a:ext uri="{FF2B5EF4-FFF2-40B4-BE49-F238E27FC236}">
                  <a16:creationId xmlns:a16="http://schemas.microsoft.com/office/drawing/2014/main" xmlns="" id="{50025C3A-84A3-4C92-9B2E-3DF3B7C5CB45}"/>
                </a:ext>
              </a:extLst>
            </p:cNvPr>
            <p:cNvSpPr/>
            <p:nvPr/>
          </p:nvSpPr>
          <p:spPr>
            <a:xfrm>
              <a:off x="216175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92D050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2" name="Shape 957">
              <a:extLst>
                <a:ext uri="{FF2B5EF4-FFF2-40B4-BE49-F238E27FC236}">
                  <a16:creationId xmlns:a16="http://schemas.microsoft.com/office/drawing/2014/main" xmlns="" id="{67B9295F-4E38-4AF0-8338-A70B1A3C3A85}"/>
                </a:ext>
              </a:extLst>
            </p:cNvPr>
            <p:cNvSpPr/>
            <p:nvPr/>
          </p:nvSpPr>
          <p:spPr>
            <a:xfrm>
              <a:off x="3131565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2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3" name="Shape 958">
              <a:extLst>
                <a:ext uri="{FF2B5EF4-FFF2-40B4-BE49-F238E27FC236}">
                  <a16:creationId xmlns:a16="http://schemas.microsoft.com/office/drawing/2014/main" xmlns="" id="{245298FA-1BB7-49D4-B5F9-6C88D63D9D8F}"/>
                </a:ext>
              </a:extLst>
            </p:cNvPr>
            <p:cNvSpPr/>
            <p:nvPr/>
          </p:nvSpPr>
          <p:spPr>
            <a:xfrm>
              <a:off x="5071183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3391FF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4" name="Shape 959">
              <a:extLst>
                <a:ext uri="{FF2B5EF4-FFF2-40B4-BE49-F238E27FC236}">
                  <a16:creationId xmlns:a16="http://schemas.microsoft.com/office/drawing/2014/main" xmlns="" id="{F6CAC1C9-04B2-4773-A5EB-3A834363CE16}"/>
                </a:ext>
              </a:extLst>
            </p:cNvPr>
            <p:cNvSpPr/>
            <p:nvPr/>
          </p:nvSpPr>
          <p:spPr>
            <a:xfrm>
              <a:off x="6044441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5">
                <a:hueOff val="1351153"/>
                <a:satOff val="27222"/>
                <a:lumOff val="-53121"/>
              </a:schemeClr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5" name="Shape 960">
              <a:extLst>
                <a:ext uri="{FF2B5EF4-FFF2-40B4-BE49-F238E27FC236}">
                  <a16:creationId xmlns:a16="http://schemas.microsoft.com/office/drawing/2014/main" xmlns="" id="{2059BB89-B0B0-4D4B-BA01-A01D85654C5B}"/>
                </a:ext>
              </a:extLst>
            </p:cNvPr>
            <p:cNvSpPr/>
            <p:nvPr/>
          </p:nvSpPr>
          <p:spPr>
            <a:xfrm>
              <a:off x="2601999" y="2056965"/>
              <a:ext cx="168673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7926"/>
                  </a:lnTo>
                  <a:lnTo>
                    <a:pt x="0" y="17926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6" name="Shape 961">
              <a:extLst>
                <a:ext uri="{FF2B5EF4-FFF2-40B4-BE49-F238E27FC236}">
                  <a16:creationId xmlns:a16="http://schemas.microsoft.com/office/drawing/2014/main" xmlns="" id="{358D3675-00A6-4A14-B912-2896EFC6BD06}"/>
                </a:ext>
              </a:extLst>
            </p:cNvPr>
            <p:cNvSpPr/>
            <p:nvPr/>
          </p:nvSpPr>
          <p:spPr>
            <a:xfrm>
              <a:off x="748403" y="2056965"/>
              <a:ext cx="144728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6294"/>
                  </a:lnTo>
                  <a:lnTo>
                    <a:pt x="21600" y="1629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7" name="Shape 962">
              <a:extLst>
                <a:ext uri="{FF2B5EF4-FFF2-40B4-BE49-F238E27FC236}">
                  <a16:creationId xmlns:a16="http://schemas.microsoft.com/office/drawing/2014/main" xmlns="" id="{69C981D4-2D59-4EE9-8F88-F276EC3F0A39}"/>
                </a:ext>
              </a:extLst>
            </p:cNvPr>
            <p:cNvSpPr/>
            <p:nvPr/>
          </p:nvSpPr>
          <p:spPr>
            <a:xfrm>
              <a:off x="1188690" y="2056965"/>
              <a:ext cx="105788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34"/>
                  </a:lnTo>
                  <a:lnTo>
                    <a:pt x="21600" y="1533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8" name="Shape 963">
              <a:extLst>
                <a:ext uri="{FF2B5EF4-FFF2-40B4-BE49-F238E27FC236}">
                  <a16:creationId xmlns:a16="http://schemas.microsoft.com/office/drawing/2014/main" xmlns="" id="{D12E80FD-525B-411A-8487-2A35CB62696B}"/>
                </a:ext>
              </a:extLst>
            </p:cNvPr>
            <p:cNvSpPr/>
            <p:nvPr/>
          </p:nvSpPr>
          <p:spPr>
            <a:xfrm>
              <a:off x="1654901" y="2056965"/>
              <a:ext cx="65586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9" name="Shape 964">
              <a:extLst>
                <a:ext uri="{FF2B5EF4-FFF2-40B4-BE49-F238E27FC236}">
                  <a16:creationId xmlns:a16="http://schemas.microsoft.com/office/drawing/2014/main" xmlns="" id="{32EE8BE9-07A8-4A96-A5BE-4B9C0BC8EBE3}"/>
                </a:ext>
              </a:extLst>
            </p:cNvPr>
            <p:cNvSpPr/>
            <p:nvPr/>
          </p:nvSpPr>
          <p:spPr>
            <a:xfrm>
              <a:off x="2105047" y="2056965"/>
              <a:ext cx="26188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0" name="Shape 965">
              <a:extLst>
                <a:ext uri="{FF2B5EF4-FFF2-40B4-BE49-F238E27FC236}">
                  <a16:creationId xmlns:a16="http://schemas.microsoft.com/office/drawing/2014/main" xmlns="" id="{F2CA23CB-DEB5-4EF7-964C-36E84D8DEA64}"/>
                </a:ext>
              </a:extLst>
            </p:cNvPr>
            <p:cNvSpPr/>
            <p:nvPr/>
          </p:nvSpPr>
          <p:spPr>
            <a:xfrm flipH="1">
              <a:off x="2548521" y="2056965"/>
              <a:ext cx="84029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34"/>
                  </a:lnTo>
                  <a:lnTo>
                    <a:pt x="21600" y="1533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1" name="Shape 966">
              <a:extLst>
                <a:ext uri="{FF2B5EF4-FFF2-40B4-BE49-F238E27FC236}">
                  <a16:creationId xmlns:a16="http://schemas.microsoft.com/office/drawing/2014/main" xmlns="" id="{E94B3994-135D-440E-A4B8-0BD79EF2B7FB}"/>
                </a:ext>
              </a:extLst>
            </p:cNvPr>
            <p:cNvSpPr/>
            <p:nvPr/>
          </p:nvSpPr>
          <p:spPr>
            <a:xfrm flipH="1">
              <a:off x="2485870" y="2056965"/>
              <a:ext cx="52422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2" name="Shape 967">
              <a:extLst>
                <a:ext uri="{FF2B5EF4-FFF2-40B4-BE49-F238E27FC236}">
                  <a16:creationId xmlns:a16="http://schemas.microsoft.com/office/drawing/2014/main" xmlns="" id="{1A62E867-A938-4AED-9E75-7C89EB767AEA}"/>
                </a:ext>
              </a:extLst>
            </p:cNvPr>
            <p:cNvSpPr/>
            <p:nvPr/>
          </p:nvSpPr>
          <p:spPr>
            <a:xfrm flipH="1">
              <a:off x="2429325" y="2056965"/>
              <a:ext cx="70924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3" name="Shape 968">
              <a:extLst>
                <a:ext uri="{FF2B5EF4-FFF2-40B4-BE49-F238E27FC236}">
                  <a16:creationId xmlns:a16="http://schemas.microsoft.com/office/drawing/2014/main" xmlns="" id="{43DFE3B5-6705-454B-8088-C4CAE35610E6}"/>
                </a:ext>
              </a:extLst>
            </p:cNvPr>
            <p:cNvSpPr/>
            <p:nvPr/>
          </p:nvSpPr>
          <p:spPr>
            <a:xfrm>
              <a:off x="2597084" y="2056965"/>
              <a:ext cx="64396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4" name="Shape 969">
              <a:extLst>
                <a:ext uri="{FF2B5EF4-FFF2-40B4-BE49-F238E27FC236}">
                  <a16:creationId xmlns:a16="http://schemas.microsoft.com/office/drawing/2014/main" xmlns="" id="{465BEA9B-F2B5-4FA2-AF8E-12E1F256B85D}"/>
                </a:ext>
              </a:extLst>
            </p:cNvPr>
            <p:cNvSpPr/>
            <p:nvPr/>
          </p:nvSpPr>
          <p:spPr>
            <a:xfrm flipH="1">
              <a:off x="3495111" y="2156978"/>
              <a:ext cx="729141" cy="9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572"/>
                  </a:lnTo>
                  <a:lnTo>
                    <a:pt x="21600" y="1257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5" name="Shape 970">
              <a:extLst>
                <a:ext uri="{FF2B5EF4-FFF2-40B4-BE49-F238E27FC236}">
                  <a16:creationId xmlns:a16="http://schemas.microsoft.com/office/drawing/2014/main" xmlns="" id="{65F8C0D0-B6DB-4700-AABD-22F2B213B0C8}"/>
                </a:ext>
              </a:extLst>
            </p:cNvPr>
            <p:cNvSpPr/>
            <p:nvPr/>
          </p:nvSpPr>
          <p:spPr>
            <a:xfrm flipH="1">
              <a:off x="8324623" y="2056965"/>
              <a:ext cx="8187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6" name="Shape 971">
              <a:extLst>
                <a:ext uri="{FF2B5EF4-FFF2-40B4-BE49-F238E27FC236}">
                  <a16:creationId xmlns:a16="http://schemas.microsoft.com/office/drawing/2014/main" xmlns="" id="{DB90D362-A257-4F70-BB58-7732FC4ACF9E}"/>
                </a:ext>
              </a:extLst>
            </p:cNvPr>
            <p:cNvSpPr/>
            <p:nvPr/>
          </p:nvSpPr>
          <p:spPr>
            <a:xfrm>
              <a:off x="4101373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6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27" name="Shape 972">
              <a:extLst>
                <a:ext uri="{FF2B5EF4-FFF2-40B4-BE49-F238E27FC236}">
                  <a16:creationId xmlns:a16="http://schemas.microsoft.com/office/drawing/2014/main" xmlns="" id="{F0B01955-BBE0-4477-85AE-5D901D579C94}"/>
                </a:ext>
              </a:extLst>
            </p:cNvPr>
            <p:cNvSpPr/>
            <p:nvPr/>
          </p:nvSpPr>
          <p:spPr>
            <a:xfrm>
              <a:off x="798750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6">
                <a:hueOff val="687018"/>
                <a:satOff val="17422"/>
                <a:lumOff val="-6946"/>
              </a:schemeClr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28" name="Shape 973">
              <a:extLst>
                <a:ext uri="{FF2B5EF4-FFF2-40B4-BE49-F238E27FC236}">
                  <a16:creationId xmlns:a16="http://schemas.microsoft.com/office/drawing/2014/main" xmlns="" id="{3E80F767-10CF-4165-AD67-BD0A8FBAEA80}"/>
                </a:ext>
              </a:extLst>
            </p:cNvPr>
            <p:cNvSpPr/>
            <p:nvPr/>
          </p:nvSpPr>
          <p:spPr>
            <a:xfrm>
              <a:off x="3898653" y="2056965"/>
              <a:ext cx="1282824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3391FF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9" name="Shape 974">
              <a:extLst>
                <a:ext uri="{FF2B5EF4-FFF2-40B4-BE49-F238E27FC236}">
                  <a16:creationId xmlns:a16="http://schemas.microsoft.com/office/drawing/2014/main" xmlns="" id="{1CF64170-05C8-497D-9EFB-0FEE4CD16349}"/>
                </a:ext>
              </a:extLst>
            </p:cNvPr>
            <p:cNvSpPr/>
            <p:nvPr/>
          </p:nvSpPr>
          <p:spPr>
            <a:xfrm flipH="1">
              <a:off x="5422286" y="2056965"/>
              <a:ext cx="66805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3391FF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0" name="Shape 975">
              <a:extLst>
                <a:ext uri="{FF2B5EF4-FFF2-40B4-BE49-F238E27FC236}">
                  <a16:creationId xmlns:a16="http://schemas.microsoft.com/office/drawing/2014/main" xmlns="" id="{D61612C1-AD86-405A-A07E-9E0BA96EA888}"/>
                </a:ext>
              </a:extLst>
            </p:cNvPr>
            <p:cNvSpPr/>
            <p:nvPr/>
          </p:nvSpPr>
          <p:spPr>
            <a:xfrm flipH="1">
              <a:off x="5285525" y="2056965"/>
              <a:ext cx="93269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6774"/>
                  </a:lnTo>
                  <a:lnTo>
                    <a:pt x="0" y="16774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1" name="Shape 976">
              <a:extLst>
                <a:ext uri="{FF2B5EF4-FFF2-40B4-BE49-F238E27FC236}">
                  <a16:creationId xmlns:a16="http://schemas.microsoft.com/office/drawing/2014/main" xmlns="" id="{84578DFF-34B9-4CBD-883D-DF8BDF4FA53E}"/>
                </a:ext>
              </a:extLst>
            </p:cNvPr>
            <p:cNvSpPr/>
            <p:nvPr/>
          </p:nvSpPr>
          <p:spPr>
            <a:xfrm>
              <a:off x="5682860" y="2056965"/>
              <a:ext cx="59740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2" name="Shape 977">
              <a:extLst>
                <a:ext uri="{FF2B5EF4-FFF2-40B4-BE49-F238E27FC236}">
                  <a16:creationId xmlns:a16="http://schemas.microsoft.com/office/drawing/2014/main" xmlns="" id="{BF840AC4-E5DF-49AC-85F4-C6B3906FBC04}"/>
                </a:ext>
              </a:extLst>
            </p:cNvPr>
            <p:cNvSpPr/>
            <p:nvPr/>
          </p:nvSpPr>
          <p:spPr>
            <a:xfrm>
              <a:off x="6345190" y="2056965"/>
              <a:ext cx="20839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3415"/>
                  </a:lnTo>
                  <a:lnTo>
                    <a:pt x="0" y="13415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3" name="Shape 978">
              <a:extLst>
                <a:ext uri="{FF2B5EF4-FFF2-40B4-BE49-F238E27FC236}">
                  <a16:creationId xmlns:a16="http://schemas.microsoft.com/office/drawing/2014/main" xmlns="" id="{F4B11A56-E638-41AB-B4CE-9339ED0D77BC}"/>
                </a:ext>
              </a:extLst>
            </p:cNvPr>
            <p:cNvSpPr/>
            <p:nvPr/>
          </p:nvSpPr>
          <p:spPr>
            <a:xfrm flipH="1">
              <a:off x="6413249" y="2056965"/>
              <a:ext cx="58763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4" name="Shape 979">
              <a:extLst>
                <a:ext uri="{FF2B5EF4-FFF2-40B4-BE49-F238E27FC236}">
                  <a16:creationId xmlns:a16="http://schemas.microsoft.com/office/drawing/2014/main" xmlns="" id="{3E112838-BFD3-4A10-AFE0-183F5B3A80B3}"/>
                </a:ext>
              </a:extLst>
            </p:cNvPr>
            <p:cNvSpPr/>
            <p:nvPr/>
          </p:nvSpPr>
          <p:spPr>
            <a:xfrm flipH="1">
              <a:off x="7939125" y="2056965"/>
              <a:ext cx="315208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3415"/>
                  </a:lnTo>
                  <a:lnTo>
                    <a:pt x="0" y="13415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5" name="Shape 980">
              <a:extLst>
                <a:ext uri="{FF2B5EF4-FFF2-40B4-BE49-F238E27FC236}">
                  <a16:creationId xmlns:a16="http://schemas.microsoft.com/office/drawing/2014/main" xmlns="" id="{7DFAF012-160F-435F-A2F8-7FB08939B4C6}"/>
                </a:ext>
              </a:extLst>
            </p:cNvPr>
            <p:cNvSpPr/>
            <p:nvPr/>
          </p:nvSpPr>
          <p:spPr>
            <a:xfrm>
              <a:off x="7096084" y="2056965"/>
              <a:ext cx="108543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6" name="Shape 981">
              <a:extLst>
                <a:ext uri="{FF2B5EF4-FFF2-40B4-BE49-F238E27FC236}">
                  <a16:creationId xmlns:a16="http://schemas.microsoft.com/office/drawing/2014/main" xmlns="" id="{53D13D37-6208-42C8-8BAF-4EED589630F9}"/>
                </a:ext>
              </a:extLst>
            </p:cNvPr>
            <p:cNvSpPr/>
            <p:nvPr/>
          </p:nvSpPr>
          <p:spPr>
            <a:xfrm>
              <a:off x="6644895" y="2056965"/>
              <a:ext cx="146673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7062"/>
                  </a:lnTo>
                  <a:lnTo>
                    <a:pt x="21600" y="1706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7" name="Shape 982">
              <a:extLst>
                <a:ext uri="{FF2B5EF4-FFF2-40B4-BE49-F238E27FC236}">
                  <a16:creationId xmlns:a16="http://schemas.microsoft.com/office/drawing/2014/main" xmlns="" id="{F6A739F8-72DE-4B2A-AF53-D9566192997A}"/>
                </a:ext>
              </a:extLst>
            </p:cNvPr>
            <p:cNvSpPr/>
            <p:nvPr/>
          </p:nvSpPr>
          <p:spPr>
            <a:xfrm>
              <a:off x="3491988" y="2056965"/>
              <a:ext cx="67473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359"/>
                  </a:lnTo>
                  <a:lnTo>
                    <a:pt x="10800" y="12359"/>
                  </a:lnTo>
                  <a:lnTo>
                    <a:pt x="21600" y="12359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8" name="Shape 983">
              <a:extLst>
                <a:ext uri="{FF2B5EF4-FFF2-40B4-BE49-F238E27FC236}">
                  <a16:creationId xmlns:a16="http://schemas.microsoft.com/office/drawing/2014/main" xmlns="" id="{4A38AA82-928C-4FF8-8C68-4B60E6FA1BAD}"/>
                </a:ext>
              </a:extLst>
            </p:cNvPr>
            <p:cNvSpPr/>
            <p:nvPr/>
          </p:nvSpPr>
          <p:spPr>
            <a:xfrm flipH="1">
              <a:off x="4464932" y="2056965"/>
              <a:ext cx="33385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359"/>
                  </a:lnTo>
                  <a:lnTo>
                    <a:pt x="10800" y="12359"/>
                  </a:lnTo>
                  <a:lnTo>
                    <a:pt x="21600" y="12359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9" name="Shape 984">
              <a:extLst>
                <a:ext uri="{FF2B5EF4-FFF2-40B4-BE49-F238E27FC236}">
                  <a16:creationId xmlns:a16="http://schemas.microsoft.com/office/drawing/2014/main" xmlns="" id="{6638C4AB-45BC-40E3-8A3C-56FD8E2AB891}"/>
                </a:ext>
              </a:extLst>
            </p:cNvPr>
            <p:cNvSpPr/>
            <p:nvPr/>
          </p:nvSpPr>
          <p:spPr>
            <a:xfrm flipH="1">
              <a:off x="4527581" y="2056965"/>
              <a:ext cx="66804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40" name="Shape 985">
              <a:extLst>
                <a:ext uri="{FF2B5EF4-FFF2-40B4-BE49-F238E27FC236}">
                  <a16:creationId xmlns:a16="http://schemas.microsoft.com/office/drawing/2014/main" xmlns="" id="{05B78408-6700-40AD-A21E-BD89F89693B4}"/>
                </a:ext>
              </a:extLst>
            </p:cNvPr>
            <p:cNvSpPr/>
            <p:nvPr/>
          </p:nvSpPr>
          <p:spPr>
            <a:xfrm>
              <a:off x="4348680" y="2088330"/>
              <a:ext cx="0" cy="1040240"/>
            </a:xfrm>
            <a:prstGeom prst="line">
              <a:avLst/>
            </a:pr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41" name="Shape 987">
              <a:extLst>
                <a:ext uri="{FF2B5EF4-FFF2-40B4-BE49-F238E27FC236}">
                  <a16:creationId xmlns:a16="http://schemas.microsoft.com/office/drawing/2014/main" xmlns="" id="{EE928474-5BDE-4CCE-B61A-D02681FE8A1A}"/>
                </a:ext>
              </a:extLst>
            </p:cNvPr>
            <p:cNvSpPr/>
            <p:nvPr/>
          </p:nvSpPr>
          <p:spPr>
            <a:xfrm>
              <a:off x="370721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2" name="Shape 988">
              <a:extLst>
                <a:ext uri="{FF2B5EF4-FFF2-40B4-BE49-F238E27FC236}">
                  <a16:creationId xmlns:a16="http://schemas.microsoft.com/office/drawing/2014/main" xmlns="" id="{493CD059-788C-4EDC-8108-8188E7709001}"/>
                </a:ext>
              </a:extLst>
            </p:cNvPr>
            <p:cNvSpPr/>
            <p:nvPr/>
          </p:nvSpPr>
          <p:spPr>
            <a:xfrm>
              <a:off x="325747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3" name="Shape 989">
              <a:extLst>
                <a:ext uri="{FF2B5EF4-FFF2-40B4-BE49-F238E27FC236}">
                  <a16:creationId xmlns:a16="http://schemas.microsoft.com/office/drawing/2014/main" xmlns="" id="{8F3ED3E3-990C-4010-8B48-3D3DAEED37A0}"/>
                </a:ext>
              </a:extLst>
            </p:cNvPr>
            <p:cNvSpPr/>
            <p:nvPr/>
          </p:nvSpPr>
          <p:spPr>
            <a:xfrm>
              <a:off x="280774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4" name="Shape 990">
              <a:extLst>
                <a:ext uri="{FF2B5EF4-FFF2-40B4-BE49-F238E27FC236}">
                  <a16:creationId xmlns:a16="http://schemas.microsoft.com/office/drawing/2014/main" xmlns="" id="{C35DDF59-A183-40EF-9A62-CD1498AD8292}"/>
                </a:ext>
              </a:extLst>
            </p:cNvPr>
            <p:cNvSpPr/>
            <p:nvPr/>
          </p:nvSpPr>
          <p:spPr>
            <a:xfrm>
              <a:off x="235800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5" name="Shape 991">
              <a:extLst>
                <a:ext uri="{FF2B5EF4-FFF2-40B4-BE49-F238E27FC236}">
                  <a16:creationId xmlns:a16="http://schemas.microsoft.com/office/drawing/2014/main" xmlns="" id="{52B62F17-662B-48F3-BAF4-C46831EBB97E}"/>
                </a:ext>
              </a:extLst>
            </p:cNvPr>
            <p:cNvSpPr/>
            <p:nvPr/>
          </p:nvSpPr>
          <p:spPr>
            <a:xfrm>
              <a:off x="190827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6" name="Shape 992">
              <a:extLst>
                <a:ext uri="{FF2B5EF4-FFF2-40B4-BE49-F238E27FC236}">
                  <a16:creationId xmlns:a16="http://schemas.microsoft.com/office/drawing/2014/main" xmlns="" id="{A1279DBB-8B2D-46E0-ABF5-16A32804227E}"/>
                </a:ext>
              </a:extLst>
            </p:cNvPr>
            <p:cNvSpPr/>
            <p:nvPr/>
          </p:nvSpPr>
          <p:spPr>
            <a:xfrm>
              <a:off x="1458540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7" name="Shape 993">
              <a:extLst>
                <a:ext uri="{FF2B5EF4-FFF2-40B4-BE49-F238E27FC236}">
                  <a16:creationId xmlns:a16="http://schemas.microsoft.com/office/drawing/2014/main" xmlns="" id="{E1DB37CE-A525-4FDB-993D-B5796DA39BDF}"/>
                </a:ext>
              </a:extLst>
            </p:cNvPr>
            <p:cNvSpPr/>
            <p:nvPr/>
          </p:nvSpPr>
          <p:spPr>
            <a:xfrm>
              <a:off x="100880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8" name="Shape 994">
              <a:extLst>
                <a:ext uri="{FF2B5EF4-FFF2-40B4-BE49-F238E27FC236}">
                  <a16:creationId xmlns:a16="http://schemas.microsoft.com/office/drawing/2014/main" xmlns="" id="{3327EE75-0846-4BF3-9BDC-16B08F318DB1}"/>
                </a:ext>
              </a:extLst>
            </p:cNvPr>
            <p:cNvSpPr/>
            <p:nvPr/>
          </p:nvSpPr>
          <p:spPr>
            <a:xfrm>
              <a:off x="55906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9" name="Shape 995">
              <a:extLst>
                <a:ext uri="{FF2B5EF4-FFF2-40B4-BE49-F238E27FC236}">
                  <a16:creationId xmlns:a16="http://schemas.microsoft.com/office/drawing/2014/main" xmlns="" id="{86412E8F-A105-4B19-8C3E-082E129DD5FA}"/>
                </a:ext>
              </a:extLst>
            </p:cNvPr>
            <p:cNvSpPr/>
            <p:nvPr/>
          </p:nvSpPr>
          <p:spPr>
            <a:xfrm>
              <a:off x="820456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0" name="Shape 996">
              <a:extLst>
                <a:ext uri="{FF2B5EF4-FFF2-40B4-BE49-F238E27FC236}">
                  <a16:creationId xmlns:a16="http://schemas.microsoft.com/office/drawing/2014/main" xmlns="" id="{EE37BCB7-5972-4443-9467-04C7372D7183}"/>
                </a:ext>
              </a:extLst>
            </p:cNvPr>
            <p:cNvSpPr/>
            <p:nvPr/>
          </p:nvSpPr>
          <p:spPr>
            <a:xfrm>
              <a:off x="775482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1" name="Shape 997">
              <a:extLst>
                <a:ext uri="{FF2B5EF4-FFF2-40B4-BE49-F238E27FC236}">
                  <a16:creationId xmlns:a16="http://schemas.microsoft.com/office/drawing/2014/main" xmlns="" id="{0E11D07D-94EB-4A98-B8E2-538FD0035893}"/>
                </a:ext>
              </a:extLst>
            </p:cNvPr>
            <p:cNvSpPr/>
            <p:nvPr/>
          </p:nvSpPr>
          <p:spPr>
            <a:xfrm>
              <a:off x="730509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2" name="Shape 998">
              <a:extLst>
                <a:ext uri="{FF2B5EF4-FFF2-40B4-BE49-F238E27FC236}">
                  <a16:creationId xmlns:a16="http://schemas.microsoft.com/office/drawing/2014/main" xmlns="" id="{1E0795F3-AEDE-4B60-8FC6-F0F0BC70A7F5}"/>
                </a:ext>
              </a:extLst>
            </p:cNvPr>
            <p:cNvSpPr/>
            <p:nvPr/>
          </p:nvSpPr>
          <p:spPr>
            <a:xfrm>
              <a:off x="685535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3" name="Shape 999">
              <a:extLst>
                <a:ext uri="{FF2B5EF4-FFF2-40B4-BE49-F238E27FC236}">
                  <a16:creationId xmlns:a16="http://schemas.microsoft.com/office/drawing/2014/main" xmlns="" id="{CCBEF077-62BB-42BE-A28B-C0DF3168D6B0}"/>
                </a:ext>
              </a:extLst>
            </p:cNvPr>
            <p:cNvSpPr/>
            <p:nvPr/>
          </p:nvSpPr>
          <p:spPr>
            <a:xfrm>
              <a:off x="640562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4" name="Shape 1000">
              <a:extLst>
                <a:ext uri="{FF2B5EF4-FFF2-40B4-BE49-F238E27FC236}">
                  <a16:creationId xmlns:a16="http://schemas.microsoft.com/office/drawing/2014/main" xmlns="" id="{95B646FC-2814-4705-9442-CF57DAC839A3}"/>
                </a:ext>
              </a:extLst>
            </p:cNvPr>
            <p:cNvSpPr/>
            <p:nvPr/>
          </p:nvSpPr>
          <p:spPr>
            <a:xfrm>
              <a:off x="595588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5" name="Shape 1001">
              <a:extLst>
                <a:ext uri="{FF2B5EF4-FFF2-40B4-BE49-F238E27FC236}">
                  <a16:creationId xmlns:a16="http://schemas.microsoft.com/office/drawing/2014/main" xmlns="" id="{76AF6CC9-4286-49A4-B0B4-019FD9B8A027}"/>
                </a:ext>
              </a:extLst>
            </p:cNvPr>
            <p:cNvSpPr/>
            <p:nvPr/>
          </p:nvSpPr>
          <p:spPr>
            <a:xfrm>
              <a:off x="550615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6" name="Shape 1002">
              <a:extLst>
                <a:ext uri="{FF2B5EF4-FFF2-40B4-BE49-F238E27FC236}">
                  <a16:creationId xmlns:a16="http://schemas.microsoft.com/office/drawing/2014/main" xmlns="" id="{CE6DDA70-1BA4-42C6-B264-7EE779B05E77}"/>
                </a:ext>
              </a:extLst>
            </p:cNvPr>
            <p:cNvSpPr/>
            <p:nvPr/>
          </p:nvSpPr>
          <p:spPr>
            <a:xfrm>
              <a:off x="505641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7" name="Shape 1003">
              <a:extLst>
                <a:ext uri="{FF2B5EF4-FFF2-40B4-BE49-F238E27FC236}">
                  <a16:creationId xmlns:a16="http://schemas.microsoft.com/office/drawing/2014/main" xmlns="" id="{CCDF6250-00E4-4A08-A326-C02ED1B84860}"/>
                </a:ext>
              </a:extLst>
            </p:cNvPr>
            <p:cNvSpPr/>
            <p:nvPr/>
          </p:nvSpPr>
          <p:spPr>
            <a:xfrm>
              <a:off x="460668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8" name="Shape 1004">
              <a:extLst>
                <a:ext uri="{FF2B5EF4-FFF2-40B4-BE49-F238E27FC236}">
                  <a16:creationId xmlns:a16="http://schemas.microsoft.com/office/drawing/2014/main" xmlns="" id="{06D0B8D4-2BFE-435E-B31D-492BF3975773}"/>
                </a:ext>
              </a:extLst>
            </p:cNvPr>
            <p:cNvSpPr/>
            <p:nvPr/>
          </p:nvSpPr>
          <p:spPr>
            <a:xfrm>
              <a:off x="415694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9" name="Shape 1104">
              <a:extLst>
                <a:ext uri="{FF2B5EF4-FFF2-40B4-BE49-F238E27FC236}">
                  <a16:creationId xmlns:a16="http://schemas.microsoft.com/office/drawing/2014/main" xmlns="" id="{B6C83DA9-F444-48D3-B2CB-532753648DBF}"/>
                </a:ext>
              </a:extLst>
            </p:cNvPr>
            <p:cNvSpPr/>
            <p:nvPr/>
          </p:nvSpPr>
          <p:spPr>
            <a:xfrm>
              <a:off x="4218724" y="2144748"/>
              <a:ext cx="57773" cy="161583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endParaRPr sz="675"/>
            </a:p>
          </p:txBody>
        </p:sp>
        <p:sp>
          <p:nvSpPr>
            <p:cNvPr id="60" name="Shape 1104">
              <a:extLst>
                <a:ext uri="{FF2B5EF4-FFF2-40B4-BE49-F238E27FC236}">
                  <a16:creationId xmlns:a16="http://schemas.microsoft.com/office/drawing/2014/main" xmlns="" id="{9D3AC38E-2D65-46F4-A5DF-FF223CF50589}"/>
                </a:ext>
              </a:extLst>
            </p:cNvPr>
            <p:cNvSpPr/>
            <p:nvPr/>
          </p:nvSpPr>
          <p:spPr>
            <a:xfrm>
              <a:off x="4183271" y="1975518"/>
              <a:ext cx="325946" cy="464062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>
                  <a:latin typeface="Arial" charset="0"/>
                  <a:ea typeface="Arial" charset="0"/>
                  <a:cs typeface="Arial" charset="0"/>
                </a:rPr>
                <a:t>Q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97BAABCC-4FC8-4024-9DF4-511319065A8A}"/>
              </a:ext>
            </a:extLst>
          </p:cNvPr>
          <p:cNvSpPr txBox="1"/>
          <p:nvPr/>
        </p:nvSpPr>
        <p:spPr>
          <a:xfrm>
            <a:off x="1165616" y="2098343"/>
            <a:ext cx="914400" cy="423632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A1394439-0A49-4EC6-BDD1-E47866848845}"/>
              </a:ext>
            </a:extLst>
          </p:cNvPr>
          <p:cNvSpPr txBox="1"/>
          <p:nvPr/>
        </p:nvSpPr>
        <p:spPr>
          <a:xfrm>
            <a:off x="99239" y="1311887"/>
            <a:ext cx="914400" cy="423632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Items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2D9F800-E982-4268-B350-7A7F6571B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994645"/>
            <a:ext cx="6363134" cy="178690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is dynamic:</a:t>
            </a:r>
            <a:r>
              <a:rPr lang="en-US" dirty="0"/>
              <a:t> need to apply to new nodes without model retraining</a:t>
            </a:r>
          </a:p>
          <a:p>
            <a:r>
              <a:rPr lang="en-US" dirty="0">
                <a:solidFill>
                  <a:srgbClr val="C00000"/>
                </a:solidFill>
              </a:rPr>
              <a:t>Rich node features:</a:t>
            </a:r>
            <a:r>
              <a:rPr lang="en-US" dirty="0"/>
              <a:t> content, image</a:t>
            </a:r>
          </a:p>
        </p:txBody>
      </p:sp>
    </p:spTree>
    <p:extLst>
      <p:ext uri="{BB962C8B-B14F-4D97-AF65-F5344CB8AC3E}">
        <p14:creationId xmlns:p14="http://schemas.microsoft.com/office/powerpoint/2010/main" val="65631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537D2-9F9F-44F8-8583-1561BFE2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Neural Nets for </a:t>
            </a:r>
            <a:r>
              <a:rPr lang="en-US" altLang="zh-CN" dirty="0" err="1"/>
              <a:t>RecSys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274103-DAA6-4C3E-8BDF-537A58342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163574"/>
            <a:ext cx="6362700" cy="3810000"/>
          </a:xfrm>
        </p:spPr>
        <p:txBody>
          <a:bodyPr>
            <a:normAutofit fontScale="925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Two sources of information in traditional recommender systems: </a:t>
            </a:r>
          </a:p>
          <a:p>
            <a:pPr lvl="1"/>
            <a:r>
              <a:rPr lang="en-US" altLang="zh-CN" b="1" dirty="0"/>
              <a:t>Content features: </a:t>
            </a:r>
            <a:r>
              <a:rPr lang="en-US" altLang="zh-CN" dirty="0"/>
              <a:t>User and item features, in the form of images</a:t>
            </a:r>
            <a:r>
              <a:rPr lang="en-US" altLang="zh-CN"/>
              <a:t>, </a:t>
            </a:r>
            <a:r>
              <a:rPr lang="en-US" altLang="zh-CN" smtClean="0"/>
              <a:t>categories </a:t>
            </a:r>
            <a:r>
              <a:rPr lang="en-US" altLang="zh-CN" i="1" dirty="0"/>
              <a:t>etc.</a:t>
            </a:r>
          </a:p>
          <a:p>
            <a:pPr lvl="1"/>
            <a:r>
              <a:rPr lang="en-US" altLang="zh-CN" b="1" dirty="0" smtClean="0"/>
              <a:t>Network structure: </a:t>
            </a:r>
            <a:r>
              <a:rPr lang="en-US" altLang="zh-CN" dirty="0"/>
              <a:t>User-item interactions, in the form of graph/network structure.</a:t>
            </a:r>
          </a:p>
          <a:p>
            <a:r>
              <a:rPr lang="en-US" altLang="zh-CN" dirty="0"/>
              <a:t>Graph neural networks naturally incorporate both!!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1818FF-E0D0-4205-9E32-25E254C7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064CFE-DF70-4BB5-B6F2-18B84E36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69">
            <a:extLst>
              <a:ext uri="{FF2B5EF4-FFF2-40B4-BE49-F238E27FC236}">
                <a16:creationId xmlns:a16="http://schemas.microsoft.com/office/drawing/2014/main" xmlns="" id="{45EF5D0C-05DD-45BD-A5FE-0B2E12B40217}"/>
              </a:ext>
            </a:extLst>
          </p:cNvPr>
          <p:cNvSpPr/>
          <p:nvPr/>
        </p:nvSpPr>
        <p:spPr>
          <a:xfrm flipH="1">
            <a:off x="2979609" y="2963903"/>
            <a:ext cx="2401745" cy="79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1" y="0"/>
                </a:moveTo>
                <a:lnTo>
                  <a:pt x="21600" y="10325"/>
                </a:lnTo>
                <a:lnTo>
                  <a:pt x="0" y="10325"/>
                </a:lnTo>
                <a:cubicBezTo>
                  <a:pt x="0" y="12648"/>
                  <a:pt x="0" y="14970"/>
                  <a:pt x="0" y="17293"/>
                </a:cubicBezTo>
                <a:cubicBezTo>
                  <a:pt x="0" y="18728"/>
                  <a:pt x="0" y="20164"/>
                  <a:pt x="0" y="21600"/>
                </a:cubicBezTo>
              </a:path>
            </a:pathLst>
          </a:custGeom>
          <a:ln w="28575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D6EF6B-351B-47FB-A0D9-5C82F563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Pinterest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95E48-96F7-48F3-9FCC-77258248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5318" y="5392248"/>
            <a:ext cx="6172200" cy="108868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/>
              <a:t>Task: </a:t>
            </a:r>
            <a:r>
              <a:rPr lang="en-US" altLang="zh-CN" dirty="0"/>
              <a:t>Recommend related pins</a:t>
            </a:r>
          </a:p>
          <a:p>
            <a:r>
              <a:rPr lang="en-US" altLang="zh-CN" dirty="0"/>
              <a:t>Hundreds of millions of users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3 billion pins and boards,16 billion interactions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F24CE45-18A7-4D9F-9ABB-4EB1E48F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0368" y="4254091"/>
            <a:ext cx="2171700" cy="121444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30A453-E5E1-4B7C-BE33-5F0BBA85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2118" y="4254091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AD929EC4-5F41-4487-BBFE-D66D62068CD2}"/>
              </a:ext>
            </a:extLst>
          </p:cNvPr>
          <p:cNvSpPr txBox="1">
            <a:spLocks/>
          </p:cNvSpPr>
          <p:nvPr/>
        </p:nvSpPr>
        <p:spPr>
          <a:xfrm>
            <a:off x="150876" y="1123950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/>
              <a:t>Human curated collection of pins</a:t>
            </a:r>
          </a:p>
        </p:txBody>
      </p:sp>
      <p:sp>
        <p:nvSpPr>
          <p:cNvPr id="29" name="Shape 362">
            <a:extLst>
              <a:ext uri="{FF2B5EF4-FFF2-40B4-BE49-F238E27FC236}">
                <a16:creationId xmlns:a16="http://schemas.microsoft.com/office/drawing/2014/main" xmlns="" id="{F8747D0A-3438-4C19-9652-11159EEBD66B}"/>
              </a:ext>
            </a:extLst>
          </p:cNvPr>
          <p:cNvSpPr/>
          <p:nvPr/>
        </p:nvSpPr>
        <p:spPr>
          <a:xfrm flipH="1">
            <a:off x="2905733" y="2986981"/>
            <a:ext cx="82728" cy="89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1" y="0"/>
                </a:moveTo>
                <a:lnTo>
                  <a:pt x="21600" y="10325"/>
                </a:lnTo>
                <a:lnTo>
                  <a:pt x="0" y="10325"/>
                </a:lnTo>
                <a:cubicBezTo>
                  <a:pt x="0" y="12648"/>
                  <a:pt x="0" y="14970"/>
                  <a:pt x="0" y="17293"/>
                </a:cubicBezTo>
                <a:cubicBezTo>
                  <a:pt x="0" y="18728"/>
                  <a:pt x="0" y="20164"/>
                  <a:pt x="0" y="21600"/>
                </a:cubicBezTo>
              </a:path>
            </a:pathLst>
          </a:custGeom>
          <a:ln w="28575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1" name="Shape 363">
            <a:extLst>
              <a:ext uri="{FF2B5EF4-FFF2-40B4-BE49-F238E27FC236}">
                <a16:creationId xmlns:a16="http://schemas.microsoft.com/office/drawing/2014/main" xmlns="" id="{8DDEC0F3-BD8C-46E4-A94D-E5163386B907}"/>
              </a:ext>
            </a:extLst>
          </p:cNvPr>
          <p:cNvSpPr/>
          <p:nvPr/>
        </p:nvSpPr>
        <p:spPr>
          <a:xfrm rot="10800000">
            <a:off x="319163" y="3072500"/>
            <a:ext cx="917153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34"/>
                </a:lnTo>
                <a:lnTo>
                  <a:pt x="21600" y="15334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5" name="Shape 364">
            <a:extLst>
              <a:ext uri="{FF2B5EF4-FFF2-40B4-BE49-F238E27FC236}">
                <a16:creationId xmlns:a16="http://schemas.microsoft.com/office/drawing/2014/main" xmlns="" id="{368F64EC-0F0D-41CC-B126-702D7F8E32C8}"/>
              </a:ext>
            </a:extLst>
          </p:cNvPr>
          <p:cNvSpPr/>
          <p:nvPr/>
        </p:nvSpPr>
        <p:spPr>
          <a:xfrm rot="10800000">
            <a:off x="439447" y="2913189"/>
            <a:ext cx="3267011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470"/>
                </a:lnTo>
                <a:lnTo>
                  <a:pt x="21600" y="14470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7" name="Shape 365">
            <a:extLst>
              <a:ext uri="{FF2B5EF4-FFF2-40B4-BE49-F238E27FC236}">
                <a16:creationId xmlns:a16="http://schemas.microsoft.com/office/drawing/2014/main" xmlns="" id="{3CC67236-2DC2-4217-AF4A-8F7321F0F30A}"/>
              </a:ext>
            </a:extLst>
          </p:cNvPr>
          <p:cNvSpPr/>
          <p:nvPr/>
        </p:nvSpPr>
        <p:spPr>
          <a:xfrm rot="10800000">
            <a:off x="383283" y="2913189"/>
            <a:ext cx="1737872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415"/>
                </a:lnTo>
                <a:lnTo>
                  <a:pt x="10800" y="13415"/>
                </a:lnTo>
                <a:lnTo>
                  <a:pt x="21600" y="13415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9" name="Shape 366">
            <a:extLst>
              <a:ext uri="{FF2B5EF4-FFF2-40B4-BE49-F238E27FC236}">
                <a16:creationId xmlns:a16="http://schemas.microsoft.com/office/drawing/2014/main" xmlns="" id="{9C993F3E-3AFA-4DD2-A747-13E738E08DF2}"/>
              </a:ext>
            </a:extLst>
          </p:cNvPr>
          <p:cNvSpPr/>
          <p:nvPr/>
        </p:nvSpPr>
        <p:spPr>
          <a:xfrm rot="10800000">
            <a:off x="308544" y="3100872"/>
            <a:ext cx="1406417" cy="126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3020"/>
                </a:lnTo>
                <a:lnTo>
                  <a:pt x="0" y="13020"/>
                </a:lnTo>
                <a:lnTo>
                  <a:pt x="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1" name="Shape 367">
            <a:extLst>
              <a:ext uri="{FF2B5EF4-FFF2-40B4-BE49-F238E27FC236}">
                <a16:creationId xmlns:a16="http://schemas.microsoft.com/office/drawing/2014/main" xmlns="" id="{9DAF80C6-1106-48D3-8A1F-E677D821498C}"/>
              </a:ext>
            </a:extLst>
          </p:cNvPr>
          <p:cNvSpPr/>
          <p:nvPr/>
        </p:nvSpPr>
        <p:spPr>
          <a:xfrm rot="10800000">
            <a:off x="1845326" y="3186806"/>
            <a:ext cx="4555474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470"/>
                </a:lnTo>
                <a:lnTo>
                  <a:pt x="21600" y="1447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2" name="Shape 368">
            <a:extLst>
              <a:ext uri="{FF2B5EF4-FFF2-40B4-BE49-F238E27FC236}">
                <a16:creationId xmlns:a16="http://schemas.microsoft.com/office/drawing/2014/main" xmlns="" id="{D927AC64-6577-4C80-AEA8-D54C448659AE}"/>
              </a:ext>
            </a:extLst>
          </p:cNvPr>
          <p:cNvSpPr/>
          <p:nvPr/>
        </p:nvSpPr>
        <p:spPr>
          <a:xfrm rot="10800000">
            <a:off x="1778824" y="3194672"/>
            <a:ext cx="3538668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415"/>
                </a:lnTo>
                <a:lnTo>
                  <a:pt x="21600" y="13415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4" name="Shape 370">
            <a:extLst>
              <a:ext uri="{FF2B5EF4-FFF2-40B4-BE49-F238E27FC236}">
                <a16:creationId xmlns:a16="http://schemas.microsoft.com/office/drawing/2014/main" xmlns="" id="{09EFF093-2350-4C41-AD8D-49EBF72E7EF9}"/>
              </a:ext>
            </a:extLst>
          </p:cNvPr>
          <p:cNvSpPr/>
          <p:nvPr/>
        </p:nvSpPr>
        <p:spPr>
          <a:xfrm>
            <a:off x="44426" y="2700374"/>
            <a:ext cx="4326309" cy="493478"/>
          </a:xfrm>
          <a:prstGeom prst="rect">
            <a:avLst/>
          </a:prstGeom>
          <a:solidFill>
            <a:srgbClr val="FFFFFF"/>
          </a:solidFill>
          <a:ln w="285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64344">
              <a:defRPr sz="3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125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09B7E38-60BC-40A9-B26B-AE3D764DF635}"/>
              </a:ext>
            </a:extLst>
          </p:cNvPr>
          <p:cNvGrpSpPr/>
          <p:nvPr/>
        </p:nvGrpSpPr>
        <p:grpSpPr>
          <a:xfrm>
            <a:off x="55319" y="3646021"/>
            <a:ext cx="6746671" cy="1046594"/>
            <a:chOff x="-222255" y="3659592"/>
            <a:chExt cx="8474007" cy="1243428"/>
          </a:xfrm>
        </p:grpSpPr>
        <p:pic>
          <p:nvPicPr>
            <p:cNvPr id="48" name="Screen Shot 2016-10-27 at 3.27.55 PM.png">
              <a:extLst>
                <a:ext uri="{FF2B5EF4-FFF2-40B4-BE49-F238E27FC236}">
                  <a16:creationId xmlns:a16="http://schemas.microsoft.com/office/drawing/2014/main" xmlns="" id="{7348B2F3-3295-4334-90A9-A3D4E43E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186" y="3659592"/>
              <a:ext cx="1031566" cy="12209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Screen Shot 2016-10-27 at 3.27.48 PM.png">
              <a:extLst>
                <a:ext uri="{FF2B5EF4-FFF2-40B4-BE49-F238E27FC236}">
                  <a16:creationId xmlns:a16="http://schemas.microsoft.com/office/drawing/2014/main" xmlns="" id="{29171EBA-4CC4-4A76-949F-592D62D1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22255" y="3682867"/>
              <a:ext cx="1039625" cy="12128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Screen Shot 2016-10-27 at 3.27.32 PM.png">
              <a:extLst>
                <a:ext uri="{FF2B5EF4-FFF2-40B4-BE49-F238E27FC236}">
                  <a16:creationId xmlns:a16="http://schemas.microsoft.com/office/drawing/2014/main" xmlns="" id="{5BBBC49C-3D6F-488B-B3B4-B302901C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32037" y="3682350"/>
              <a:ext cx="1006460" cy="12037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1" name="Screen Shot 2016-10-27 at 3.27.09 PM.png">
              <a:extLst>
                <a:ext uri="{FF2B5EF4-FFF2-40B4-BE49-F238E27FC236}">
                  <a16:creationId xmlns:a16="http://schemas.microsoft.com/office/drawing/2014/main" xmlns="" id="{8B774E24-D44A-445F-8508-FC6699A75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2417" y="3694154"/>
              <a:ext cx="1017623" cy="11967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Screen Shot 2016-10-27 at 3.27.03 PM.png">
              <a:extLst>
                <a:ext uri="{FF2B5EF4-FFF2-40B4-BE49-F238E27FC236}">
                  <a16:creationId xmlns:a16="http://schemas.microsoft.com/office/drawing/2014/main" xmlns="" id="{A5503AF8-842D-46AC-9AD8-FD29F8C5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70632" y="3667710"/>
              <a:ext cx="1002373" cy="123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Screen Shot 2016-10-27 at 3.26.49 PM.png">
              <a:extLst>
                <a:ext uri="{FF2B5EF4-FFF2-40B4-BE49-F238E27FC236}">
                  <a16:creationId xmlns:a16="http://schemas.microsoft.com/office/drawing/2014/main" xmlns="" id="{E458F122-BB43-4A8F-9C88-26160AF5E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91157" y="3682065"/>
              <a:ext cx="993916" cy="12209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Screen Shot 2016-10-27 at 3.26.25 PM.png">
              <a:extLst>
                <a:ext uri="{FF2B5EF4-FFF2-40B4-BE49-F238E27FC236}">
                  <a16:creationId xmlns:a16="http://schemas.microsoft.com/office/drawing/2014/main" xmlns="" id="{4F9C6BEA-6F79-415B-A618-6479B576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09791" y="3669726"/>
              <a:ext cx="1011567" cy="122901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5" name="Screen Shot 2016-10-27 at 3.26.09 PM.png">
              <a:extLst>
                <a:ext uri="{FF2B5EF4-FFF2-40B4-BE49-F238E27FC236}">
                  <a16:creationId xmlns:a16="http://schemas.microsoft.com/office/drawing/2014/main" xmlns="" id="{CF11024D-A96E-4167-816F-44A4F59D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50347" y="3679492"/>
              <a:ext cx="1016977" cy="122336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3FD230-BB2A-403C-8FE5-A8C72B59F73F}"/>
              </a:ext>
            </a:extLst>
          </p:cNvPr>
          <p:cNvSpPr txBox="1"/>
          <p:nvPr/>
        </p:nvSpPr>
        <p:spPr>
          <a:xfrm>
            <a:off x="3455227" y="1652221"/>
            <a:ext cx="3577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13" dirty="0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Pins</a:t>
            </a:r>
            <a:r>
              <a:rPr lang="en-US" sz="2000" spc="-113" dirty="0" smtClean="0">
                <a:latin typeface="Helvetica Neue Light" charset="0"/>
                <a:ea typeface="Helvetica Neue Light" charset="0"/>
                <a:cs typeface="Helvetica Neue Light" charset="0"/>
              </a:rPr>
              <a:t>: Visual bookmarks </a:t>
            </a:r>
            <a:r>
              <a:rPr lang="en-US" sz="2000" spc="-113" dirty="0">
                <a:latin typeface="Helvetica Neue Light" charset="0"/>
                <a:ea typeface="Helvetica Neue Light" charset="0"/>
                <a:cs typeface="Helvetica Neue Light" charset="0"/>
              </a:rPr>
              <a:t>someone has saved from the internet to a board they’ve created.</a:t>
            </a:r>
          </a:p>
          <a:p>
            <a:r>
              <a:rPr lang="en-US" sz="2000" b="1" spc="-113" dirty="0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Pin features</a:t>
            </a:r>
            <a:r>
              <a:rPr lang="en-US" sz="2000" spc="-113" dirty="0" smtClean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2000" spc="-113" dirty="0">
                <a:latin typeface="Helvetica Neue Light" charset="0"/>
                <a:ea typeface="Helvetica Neue Light" charset="0"/>
                <a:cs typeface="Helvetica Neue Light" charset="0"/>
              </a:rPr>
              <a:t>Image, text, link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0672268-9091-4847-8669-C1A363A9928E}"/>
              </a:ext>
            </a:extLst>
          </p:cNvPr>
          <p:cNvSpPr txBox="1"/>
          <p:nvPr/>
        </p:nvSpPr>
        <p:spPr>
          <a:xfrm>
            <a:off x="-64057" y="6321251"/>
            <a:ext cx="889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</a:rPr>
              <a:t>Board: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 greater collection of ideas (pins having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sth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. in common).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BC09AC2-7098-4F8B-B74D-D61FD5E28355}"/>
              </a:ext>
            </a:extLst>
          </p:cNvPr>
          <p:cNvGrpSpPr/>
          <p:nvPr/>
        </p:nvGrpSpPr>
        <p:grpSpPr>
          <a:xfrm>
            <a:off x="154334" y="1620466"/>
            <a:ext cx="3323833" cy="1462568"/>
            <a:chOff x="166466" y="1962150"/>
            <a:chExt cx="4040938" cy="1882992"/>
          </a:xfrm>
        </p:grpSpPr>
        <p:pic>
          <p:nvPicPr>
            <p:cNvPr id="45" name="pasted-image.pdf">
              <a:extLst>
                <a:ext uri="{FF2B5EF4-FFF2-40B4-BE49-F238E27FC236}">
                  <a16:creationId xmlns:a16="http://schemas.microsoft.com/office/drawing/2014/main" xmlns="" id="{9B24294D-C8B2-418F-AE58-F7788C85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021" y="1962151"/>
              <a:ext cx="1079460" cy="177634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pasted-image.pdf">
              <a:extLst>
                <a:ext uri="{FF2B5EF4-FFF2-40B4-BE49-F238E27FC236}">
                  <a16:creationId xmlns:a16="http://schemas.microsoft.com/office/drawing/2014/main" xmlns="" id="{51DD40CE-819F-486F-99D9-C3383E1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466" y="1962150"/>
              <a:ext cx="1113309" cy="18829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pasted-image.pdf">
              <a:extLst>
                <a:ext uri="{FF2B5EF4-FFF2-40B4-BE49-F238E27FC236}">
                  <a16:creationId xmlns:a16="http://schemas.microsoft.com/office/drawing/2014/main" xmlns="" id="{A9607941-C6DF-469E-ABE3-9B5501C9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503" y="1962151"/>
              <a:ext cx="1301901" cy="163549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Rectangle 5"/>
          <p:cNvSpPr/>
          <p:nvPr/>
        </p:nvSpPr>
        <p:spPr>
          <a:xfrm>
            <a:off x="2999095" y="4718804"/>
            <a:ext cx="88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13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Boards</a:t>
            </a:r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xmlns="" id="{C11818FF-E0D0-4205-9E32-25E254C75652}"/>
              </a:ext>
            </a:extLst>
          </p:cNvPr>
          <p:cNvSpPr txBox="1">
            <a:spLocks/>
          </p:cNvSpPr>
          <p:nvPr/>
        </p:nvSpPr>
        <p:spPr>
          <a:xfrm>
            <a:off x="1219200" y="5043396"/>
            <a:ext cx="4191000" cy="110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xmlns="" id="{15064CFE-DF70-4BB5-B6F2-18B84E36D012}"/>
              </a:ext>
            </a:extLst>
          </p:cNvPr>
          <p:cNvSpPr txBox="1">
            <a:spLocks/>
          </p:cNvSpPr>
          <p:nvPr/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325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390523"/>
            <a:ext cx="4483608" cy="2689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D6EF6B-351B-47FB-A0D9-5C82F563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Pinterest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895E48-96F7-48F3-9FCC-77258248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006" y="4066368"/>
            <a:ext cx="7189518" cy="108868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Challenges: </a:t>
            </a:r>
          </a:p>
          <a:p>
            <a:pPr lvl="1"/>
            <a:r>
              <a:rPr lang="en-US" altLang="zh-CN" b="1" dirty="0" smtClean="0"/>
              <a:t>Massive size: </a:t>
            </a:r>
            <a:r>
              <a:rPr lang="en-US" altLang="zh-CN" dirty="0" smtClean="0">
                <a:solidFill>
                  <a:schemeClr val="accent2"/>
                </a:solidFill>
              </a:rPr>
              <a:t>3 </a:t>
            </a:r>
            <a:r>
              <a:rPr lang="en-US" altLang="zh-CN" dirty="0">
                <a:solidFill>
                  <a:schemeClr val="accent2"/>
                </a:solidFill>
              </a:rPr>
              <a:t>billion pins and boards,16 billion </a:t>
            </a:r>
            <a:r>
              <a:rPr lang="en-US" altLang="zh-CN" dirty="0" smtClean="0">
                <a:solidFill>
                  <a:schemeClr val="accent2"/>
                </a:solidFill>
              </a:rPr>
              <a:t>interactions</a:t>
            </a:r>
          </a:p>
          <a:p>
            <a:pPr lvl="1"/>
            <a:r>
              <a:rPr lang="en-US" altLang="zh-CN" b="1" dirty="0" smtClean="0"/>
              <a:t>Heterogeneous data: </a:t>
            </a:r>
            <a:r>
              <a:rPr lang="en-US" altLang="zh-CN" dirty="0">
                <a:solidFill>
                  <a:schemeClr val="accent2"/>
                </a:solidFill>
              </a:rPr>
              <a:t>R</a:t>
            </a:r>
            <a:r>
              <a:rPr lang="en-US" altLang="zh-CN" dirty="0" smtClean="0">
                <a:solidFill>
                  <a:schemeClr val="accent2"/>
                </a:solidFill>
              </a:rPr>
              <a:t>ich image and text features</a:t>
            </a:r>
          </a:p>
          <a:p>
            <a:pPr lvl="1"/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AD929EC4-5F41-4487-BBFE-D66D62068CD2}"/>
              </a:ext>
            </a:extLst>
          </p:cNvPr>
          <p:cNvSpPr txBox="1">
            <a:spLocks/>
          </p:cNvSpPr>
          <p:nvPr/>
        </p:nvSpPr>
        <p:spPr>
          <a:xfrm>
            <a:off x="150876" y="1123950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 smtClean="0"/>
              <a:t>Task: </a:t>
            </a:r>
            <a:r>
              <a:rPr lang="en-US" sz="2400" dirty="0" smtClean="0"/>
              <a:t>Recommend related pins to users.</a:t>
            </a:r>
            <a:endParaRPr lang="en-US" sz="2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0672268-9091-4847-8669-C1A363A9928E}"/>
              </a:ext>
            </a:extLst>
          </p:cNvPr>
          <p:cNvSpPr txBox="1"/>
          <p:nvPr/>
        </p:nvSpPr>
        <p:spPr>
          <a:xfrm>
            <a:off x="-64057" y="6321251"/>
            <a:ext cx="889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</a:rPr>
              <a:t>Board: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 greater collection of ideas (pins having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sth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. in common).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616" y="3261614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Source </a:t>
            </a:r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pin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xmlns="" id="{C11818FF-E0D0-4205-9E32-25E254C7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5043396"/>
            <a:ext cx="4191000" cy="11077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xmlns="" id="{15064CFE-DF70-4BB5-B6F2-18B84E36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4900" y="5032726"/>
            <a:ext cx="1600200" cy="121444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89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105AF1-FFEE-4010-A9FA-E149A45F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Overview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F403D4-0554-4CC1-8C92-A0C92F0C8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" y="1145286"/>
            <a:ext cx="6172200" cy="95402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Random-Walk GCNs </a:t>
            </a:r>
            <a:r>
              <a:rPr lang="en-US" altLang="zh-CN" dirty="0"/>
              <a:t>= RW-GCNs</a:t>
            </a:r>
          </a:p>
          <a:p>
            <a:r>
              <a:rPr lang="en-US" altLang="zh-CN" dirty="0"/>
              <a:t>Architecture is </a:t>
            </a:r>
            <a:r>
              <a:rPr lang="en-US" altLang="zh-CN" dirty="0" smtClean="0"/>
              <a:t>an extension </a:t>
            </a:r>
            <a:r>
              <a:rPr lang="en-US" altLang="zh-CN" dirty="0"/>
              <a:t>of </a:t>
            </a:r>
            <a:r>
              <a:rPr lang="en-US" altLang="zh-CN" dirty="0" err="1"/>
              <a:t>GraphSAGE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0FD2E9-CF26-44E7-8CE8-C68D383C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DBF1FB-8CAA-4B68-B5F9-B144C73B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" y="2065782"/>
            <a:ext cx="6765915" cy="22581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971800" y="3519678"/>
            <a:ext cx="265176" cy="84201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310128" y="3776472"/>
            <a:ext cx="1371600" cy="59436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64992" y="4133088"/>
            <a:ext cx="2770632" cy="27432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90344" y="4324350"/>
            <a:ext cx="247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multilayer </a:t>
            </a:r>
            <a:r>
              <a:rPr lang="en-US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perceptrons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(MLPs)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86784" y="2596896"/>
            <a:ext cx="164592" cy="51206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47416" y="1977390"/>
            <a:ext cx="2118360" cy="63398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element-wise mean </a:t>
            </a:r>
            <a:r>
              <a:rPr lang="en-US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or max</a:t>
            </a:r>
            <a:endParaRPr lang="en-US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5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68569" tIns="68569" rIns="68569" bIns="68569" anchor="t" anchorCtr="0">
        <a:no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  <a:sym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ss_17-node2vec_gcn" id="{AD760A88-5572-8647-912F-D58F33977B44}" vid="{8CE0CBB3-4F68-4043-ACF5-C559588D6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www-tutorial</Template>
  <TotalTime>2456</TotalTime>
  <Words>1804</Words>
  <Application>Microsoft Macintosh PowerPoint</Application>
  <PresentationFormat>Custom</PresentationFormat>
  <Paragraphs>362</Paragraphs>
  <Slides>43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Unicode MS</vt:lpstr>
      <vt:lpstr>Calibri</vt:lpstr>
      <vt:lpstr>Cambria Math</vt:lpstr>
      <vt:lpstr>Consolas</vt:lpstr>
      <vt:lpstr>Georgia</vt:lpstr>
      <vt:lpstr>Helvetica Neue</vt:lpstr>
      <vt:lpstr>Helvetica Neue Light</vt:lpstr>
      <vt:lpstr>Helvetica-Bold</vt:lpstr>
      <vt:lpstr>Open Sans</vt:lpstr>
      <vt:lpstr>Wingdings</vt:lpstr>
      <vt:lpstr>宋体</vt:lpstr>
      <vt:lpstr>Office Theme</vt:lpstr>
      <vt:lpstr>This Talk</vt:lpstr>
      <vt:lpstr>PowerPoint Presentation</vt:lpstr>
      <vt:lpstr>Outline for This Section</vt:lpstr>
      <vt:lpstr>PowerPoint Presentation</vt:lpstr>
      <vt:lpstr>Bipartite Graph for RecSys</vt:lpstr>
      <vt:lpstr>Graph Neural Nets for RecSys</vt:lpstr>
      <vt:lpstr>Application: Pinterest</vt:lpstr>
      <vt:lpstr>Application: Pinterest</vt:lpstr>
      <vt:lpstr>RW-GCN Overview</vt:lpstr>
      <vt:lpstr>Overview of RW-GCN Pipeline</vt:lpstr>
      <vt:lpstr>RW-GCN Overview</vt:lpstr>
      <vt:lpstr>RW-GCN Efficiency</vt:lpstr>
      <vt:lpstr>Neighborhood Subsampling</vt:lpstr>
      <vt:lpstr>Neighborhood Subsampling</vt:lpstr>
      <vt:lpstr>Neighborhood Subsampling</vt:lpstr>
      <vt:lpstr>Producer-consumer Pipeline</vt:lpstr>
      <vt:lpstr>Curriculum Learning</vt:lpstr>
      <vt:lpstr>MapReduce Inference</vt:lpstr>
      <vt:lpstr>RW-GCN Performance</vt:lpstr>
      <vt:lpstr>RW-GCN Performance</vt:lpstr>
      <vt:lpstr>Example Recommendations</vt:lpstr>
      <vt:lpstr>PowerPoint Presentation</vt:lpstr>
      <vt:lpstr>Polypharmacy Side Effects</vt:lpstr>
      <vt:lpstr>Polypharmacy Side Effects</vt:lpstr>
      <vt:lpstr>Modeling Polypharmacy</vt:lpstr>
      <vt:lpstr>Data: Heterogeneous Graphs</vt:lpstr>
      <vt:lpstr>Task Description</vt:lpstr>
      <vt:lpstr>Neural Architecture: Encoder</vt:lpstr>
      <vt:lpstr>Making Edge Predictions</vt:lpstr>
      <vt:lpstr>Experimental Setup</vt:lpstr>
      <vt:lpstr>Prediction Performance</vt:lpstr>
      <vt:lpstr>PowerPoint Presentation</vt:lpstr>
      <vt:lpstr>GraphSAGE TensorFlow Ex.</vt:lpstr>
      <vt:lpstr>GraphSAGE TensorFlow Ex.</vt:lpstr>
      <vt:lpstr>GraphSAGE TensorFlow Ex.</vt:lpstr>
      <vt:lpstr>PowerPoint Presentation</vt:lpstr>
      <vt:lpstr>(Sub)graph embedding</vt:lpstr>
      <vt:lpstr>Dynamic graphs</vt:lpstr>
      <vt:lpstr>Dynamic graphs</vt:lpstr>
      <vt:lpstr>Combinatorial Applications</vt:lpstr>
      <vt:lpstr>Reinforcement Learning</vt:lpstr>
      <vt:lpstr>Using Graph Neural Networks</vt:lpstr>
      <vt:lpstr>This Talk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Microsoft Office User</dc:creator>
  <cp:lastModifiedBy>Microsoft Office User</cp:lastModifiedBy>
  <cp:revision>89</cp:revision>
  <cp:lastPrinted>2018-04-23T13:22:38Z</cp:lastPrinted>
  <dcterms:created xsi:type="dcterms:W3CDTF">2018-03-18T23:43:52Z</dcterms:created>
  <dcterms:modified xsi:type="dcterms:W3CDTF">2018-04-24T11:33:15Z</dcterms:modified>
</cp:coreProperties>
</file>